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914" r:id="rId2"/>
    <p:sldId id="880" r:id="rId3"/>
    <p:sldId id="882" r:id="rId4"/>
    <p:sldId id="883" r:id="rId5"/>
    <p:sldId id="890" r:id="rId6"/>
    <p:sldId id="911" r:id="rId7"/>
    <p:sldId id="910" r:id="rId8"/>
    <p:sldId id="885" r:id="rId9"/>
    <p:sldId id="886" r:id="rId10"/>
    <p:sldId id="907" r:id="rId11"/>
    <p:sldId id="908" r:id="rId12"/>
    <p:sldId id="909" r:id="rId13"/>
    <p:sldId id="889" r:id="rId14"/>
    <p:sldId id="887" r:id="rId15"/>
    <p:sldId id="888" r:id="rId16"/>
    <p:sldId id="892" r:id="rId17"/>
    <p:sldId id="893" r:id="rId18"/>
    <p:sldId id="884" r:id="rId19"/>
    <p:sldId id="894" r:id="rId20"/>
    <p:sldId id="891" r:id="rId21"/>
    <p:sldId id="897" r:id="rId22"/>
    <p:sldId id="903" r:id="rId23"/>
    <p:sldId id="895" r:id="rId24"/>
    <p:sldId id="912" r:id="rId25"/>
    <p:sldId id="913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  <a:srgbClr val="FFFF66"/>
    <a:srgbClr val="660066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FE844D-C0D0-4250-A471-BBDED24F8749}" v="47" dt="2024-04-03T06:57:49.7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562" autoAdjust="0"/>
  </p:normalViewPr>
  <p:slideViewPr>
    <p:cSldViewPr>
      <p:cViewPr>
        <p:scale>
          <a:sx n="119" d="100"/>
          <a:sy n="119" d="100"/>
        </p:scale>
        <p:origin x="-132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hsen Saleh Eledrisi" userId="28a879f2-a0da-42a9-b03a-079619e6cbb9" providerId="ADAL" clId="{E4FE844D-C0D0-4250-A471-BBDED24F8749}"/>
    <pc:docChg chg="modSld">
      <pc:chgData name="Mohsen Saleh Eledrisi" userId="28a879f2-a0da-42a9-b03a-079619e6cbb9" providerId="ADAL" clId="{E4FE844D-C0D0-4250-A471-BBDED24F8749}" dt="2024-04-03T06:57:49.752" v="46" actId="20577"/>
      <pc:docMkLst>
        <pc:docMk/>
      </pc:docMkLst>
      <pc:sldChg chg="modSp">
        <pc:chgData name="Mohsen Saleh Eledrisi" userId="28a879f2-a0da-42a9-b03a-079619e6cbb9" providerId="ADAL" clId="{E4FE844D-C0D0-4250-A471-BBDED24F8749}" dt="2024-04-02T10:58:18.687" v="1" actId="1037"/>
        <pc:sldMkLst>
          <pc:docMk/>
          <pc:sldMk cId="0" sldId="885"/>
        </pc:sldMkLst>
        <pc:spChg chg="mod">
          <ac:chgData name="Mohsen Saleh Eledrisi" userId="28a879f2-a0da-42a9-b03a-079619e6cbb9" providerId="ADAL" clId="{E4FE844D-C0D0-4250-A471-BBDED24F8749}" dt="2024-04-02T10:58:18.687" v="1" actId="1037"/>
          <ac:spMkLst>
            <pc:docMk/>
            <pc:sldMk cId="0" sldId="885"/>
            <ac:spMk id="238595" creationId="{059316C8-AB2C-FFA5-3F73-D91168E3FFF5}"/>
          </ac:spMkLst>
        </pc:spChg>
      </pc:sldChg>
      <pc:sldChg chg="modSp">
        <pc:chgData name="Mohsen Saleh Eledrisi" userId="28a879f2-a0da-42a9-b03a-079619e6cbb9" providerId="ADAL" clId="{E4FE844D-C0D0-4250-A471-BBDED24F8749}" dt="2024-04-03T06:57:49.752" v="46" actId="20577"/>
        <pc:sldMkLst>
          <pc:docMk/>
          <pc:sldMk cId="0" sldId="907"/>
        </pc:sldMkLst>
        <pc:spChg chg="mod">
          <ac:chgData name="Mohsen Saleh Eledrisi" userId="28a879f2-a0da-42a9-b03a-079619e6cbb9" providerId="ADAL" clId="{E4FE844D-C0D0-4250-A471-BBDED24F8749}" dt="2024-04-03T06:57:49.752" v="46" actId="20577"/>
          <ac:spMkLst>
            <pc:docMk/>
            <pc:sldMk cId="0" sldId="907"/>
            <ac:spMk id="238595" creationId="{D4DE8431-449D-1CE5-0C44-A7EE2AF6E76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FFFC1772-261A-0A0E-DEBE-FDEAAAC293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B606F89-C0BC-8B9B-54C9-F0A7B0AE53F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7E717F4-FB71-46CC-8807-A60549012345}" type="datetimeFigureOut">
              <a:rPr lang="en-US"/>
              <a:pPr>
                <a:defRPr/>
              </a:pPr>
              <a:t>4/25/2024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909EB47E-3EE4-D754-9EB2-3DD84D9C952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541D6933-0CC2-10E1-4D38-EDFCD86FBF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2BBAE84-16FD-12A7-32BC-5B9A517CCF8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B3A506F-C869-9055-2BDF-B3026B889E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F4A7C6C-9DC3-4022-944F-CF97C24458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98679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268D88B-045F-39B0-D677-8B03F4F9E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18885-742B-4C5C-8A59-A53D7F569FC7}" type="datetimeFigureOut">
              <a:rPr lang="en-US"/>
              <a:pPr>
                <a:defRPr/>
              </a:pPr>
              <a:t>4/25/2024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8A5243-1916-3B55-9337-EB8BFBFEF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B930AA9-1349-B13C-B7C1-18992ABBE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220E2-81F4-4A72-8FF8-6BC9A03333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153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72BB83E-B516-C368-C8CC-F6A328902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E147B-F6B6-4193-9B80-1563FEA51A62}" type="datetimeFigureOut">
              <a:rPr lang="en-US"/>
              <a:pPr>
                <a:defRPr/>
              </a:pPr>
              <a:t>4/25/2024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4D9C7C-6F07-26A4-2368-B21176062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6CABF95-BDC4-7469-0331-C5EB5CFA9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C2A48-93CD-4610-BE34-4D26AAB8E7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6950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1C630B-B3C2-DF92-605B-B6C3B5485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0BD49-E107-468F-946C-68BE9BC05C40}" type="datetimeFigureOut">
              <a:rPr lang="en-US"/>
              <a:pPr>
                <a:defRPr/>
              </a:pPr>
              <a:t>4/25/2024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8023408-75BE-2ABF-A4AE-D30C42134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6A4782-5FDA-9104-AA85-43FCA15DD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BB09D-A8B2-47B5-B1FA-726E18BDF3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028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FDBEC34-71A2-5515-6DE4-A5F5F3837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A410A-D468-45B2-93F3-D1D6DF413483}" type="datetimeFigureOut">
              <a:rPr lang="en-US"/>
              <a:pPr>
                <a:defRPr/>
              </a:pPr>
              <a:t>4/25/2024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6135F2C-C7FF-05D1-3421-CF7F51477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3C6B7D1-E533-FC59-7C4B-14BACDA46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2C62F-ADC4-4A0F-A450-2D2B9B599F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1237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460E83C-5D0D-45B3-0D17-0DA65A53E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93708-567E-47C0-B165-980F96C4C0E1}" type="datetimeFigureOut">
              <a:rPr lang="en-US"/>
              <a:pPr>
                <a:defRPr/>
              </a:pPr>
              <a:t>4/25/2024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2B5849E-5A5C-BC39-31E5-B1BF8C420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F197D45-FE4D-CD30-E3CB-54E883EDD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031B7-DCC1-4BDE-A4A7-5BCFA2C9BB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3596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8292C181-2228-F59C-0394-2BA2ED20C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19783-F21F-460E-B905-D9C59054BDD7}" type="datetimeFigureOut">
              <a:rPr lang="en-US"/>
              <a:pPr>
                <a:defRPr/>
              </a:pPr>
              <a:t>4/25/2024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69209D56-2792-DEE7-C8C7-549E4EB81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1FAAD15B-FD99-4B63-C6DE-F8DA91CAF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621D8-9540-4F47-9800-03F533015D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6809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7ECA1EE0-ABC0-8BDC-DB94-62B58DBF4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71746-E414-41AF-9805-20784C394883}" type="datetimeFigureOut">
              <a:rPr lang="en-US"/>
              <a:pPr>
                <a:defRPr/>
              </a:pPr>
              <a:t>4/25/2024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BCF83EFC-D877-864C-E5B8-0672EC08A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ADDFBFBB-AE75-618F-BFC7-80784D46B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36C2C-6F75-4530-9C3A-499F1B2EC0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7181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B1E5D535-2991-5FDE-D4FA-60C7E319E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D7C65-BD15-467F-B247-9B5A3EFEB20E}" type="datetimeFigureOut">
              <a:rPr lang="en-US"/>
              <a:pPr>
                <a:defRPr/>
              </a:pPr>
              <a:t>4/25/2024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E3A95CD2-2EBE-0A84-C0CD-A5F86A374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EB79DBC3-9831-CE4B-8B6D-4A50829DA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CAB66-1F62-4D01-8D08-08562E889F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10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778B2916-DBCC-3BFD-D954-695AADE0A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CF42E-8CF4-47CA-AD8C-8F1832725ABB}" type="datetimeFigureOut">
              <a:rPr lang="en-US"/>
              <a:pPr>
                <a:defRPr/>
              </a:pPr>
              <a:t>4/25/2024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E700B437-735C-362C-015C-486DBFFF5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8D0E9CA8-A24E-0C9F-F600-864DE6E45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F521F-2163-4D9B-B540-5505643DD4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9195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904668EB-9E28-D544-DF8B-0E427224D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C5305-49D5-4224-B2D3-969B8967FA28}" type="datetimeFigureOut">
              <a:rPr lang="en-US"/>
              <a:pPr>
                <a:defRPr/>
              </a:pPr>
              <a:t>4/25/2024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A22F9AC9-06C8-5CDF-D437-2DB6DDFAE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92C11BFE-FD6F-7177-724B-0732C221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5A993-7EE3-4AC7-8FEB-B1E24BC62E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8538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FBC9EA4A-E21C-FCAD-7A1B-7B630EC07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2666E-70A5-4C4A-952C-A9B125E2B077}" type="datetimeFigureOut">
              <a:rPr lang="en-US"/>
              <a:pPr>
                <a:defRPr/>
              </a:pPr>
              <a:t>4/25/2024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A5EFA335-DCBB-CC8B-D922-091B6AE05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358DB37F-5327-9CCC-113E-B94B215D3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9C603-1F6E-411A-B891-12441BA77D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74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C460E346-F18A-335C-E759-247B269C639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CD3E6027-C151-49F4-BD36-1D97CD7DE96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FFFB49-4884-4DDB-0DF2-36D693CA03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AB41BE3-3041-4550-8609-CF1B4140E8B0}" type="datetimeFigureOut">
              <a:rPr lang="en-US"/>
              <a:pPr>
                <a:defRPr/>
              </a:pPr>
              <a:t>4/25/2024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C0F41C3-A8A5-76BF-D535-A97E9E4C50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4FF17A-0AC2-3A30-1074-D7E0327A6A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7331D8A-85B9-4F66-819A-29177BCC16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16002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6000" dirty="0">
                <a:solidFill>
                  <a:srgbClr val="FFFF66"/>
                </a:solidFill>
                <a:latin typeface="Verdana" pitchFamily="34" charset="0"/>
              </a:rPr>
              <a:t>Management of </a:t>
            </a:r>
            <a:br>
              <a:rPr lang="en-US" altLang="en-US" sz="6000" dirty="0">
                <a:solidFill>
                  <a:srgbClr val="FFFF66"/>
                </a:solidFill>
                <a:latin typeface="Verdana" pitchFamily="34" charset="0"/>
              </a:rPr>
            </a:br>
            <a:r>
              <a:rPr lang="en-US" altLang="en-US" sz="6000" dirty="0">
                <a:solidFill>
                  <a:srgbClr val="FFFF66"/>
                </a:solidFill>
                <a:latin typeface="Verdana" pitchFamily="34" charset="0"/>
              </a:rPr>
              <a:t>thyroid cancer</a:t>
            </a:r>
            <a:endParaRPr lang="en-US" altLang="en-US" sz="6000" dirty="0">
              <a:latin typeface="Verdana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852738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dirty="0">
              <a:latin typeface="Arial" charset="0"/>
              <a:cs typeface="Arial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3000" dirty="0">
                <a:solidFill>
                  <a:schemeClr val="bg1"/>
                </a:solidFill>
                <a:latin typeface="Arial" charset="0"/>
                <a:cs typeface="Arial" charset="0"/>
              </a:rPr>
              <a:t>Mohsen  Eledrisi, MD, FACP, FACE</a:t>
            </a:r>
          </a:p>
          <a:p>
            <a:pPr algn="ctr" eaLnBrk="1" hangingPunct="1">
              <a:buFontTx/>
              <a:buNone/>
            </a:pPr>
            <a:r>
              <a:rPr lang="en-US" altLang="en-US" sz="2600" dirty="0">
                <a:solidFill>
                  <a:schemeClr val="bg1"/>
                </a:solidFill>
                <a:latin typeface="Arial" charset="0"/>
                <a:cs typeface="Arial" charset="0"/>
              </a:rPr>
              <a:t>Department of </a:t>
            </a:r>
            <a:r>
              <a:rPr lang="en-US" altLang="en-US" sz="26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Internal Medicine </a:t>
            </a:r>
            <a:endParaRPr lang="en-US" altLang="en-US" sz="26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2600" dirty="0">
                <a:solidFill>
                  <a:schemeClr val="bg1"/>
                </a:solidFill>
                <a:latin typeface="Arial" charset="0"/>
                <a:cs typeface="Arial" charset="0"/>
              </a:rPr>
              <a:t>Hamad Medical Corporation</a:t>
            </a:r>
          </a:p>
          <a:p>
            <a:pPr algn="ctr" eaLnBrk="1" hangingPunct="1">
              <a:buFontTx/>
              <a:buNone/>
            </a:pPr>
            <a:r>
              <a:rPr lang="en-US" altLang="en-US" sz="2600" dirty="0">
                <a:solidFill>
                  <a:schemeClr val="bg1"/>
                </a:solidFill>
                <a:latin typeface="Arial" charset="0"/>
                <a:cs typeface="Arial" charset="0"/>
              </a:rPr>
              <a:t>Doha, Qatar</a:t>
            </a:r>
          </a:p>
          <a:p>
            <a:pPr algn="ctr" eaLnBrk="1" hangingPunct="1">
              <a:buFontTx/>
              <a:buNone/>
            </a:pPr>
            <a:r>
              <a:rPr lang="en-US" altLang="en-US" sz="2600" b="1" dirty="0">
                <a:solidFill>
                  <a:srgbClr val="92D050"/>
                </a:solidFill>
                <a:latin typeface="Arial" charset="0"/>
                <a:cs typeface="Arial" charset="0"/>
              </a:rPr>
              <a:t>www.eledrisi.com</a:t>
            </a:r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 flipV="1">
            <a:off x="1066800" y="3284538"/>
            <a:ext cx="6705600" cy="0"/>
          </a:xfrm>
          <a:prstGeom prst="line">
            <a:avLst/>
          </a:prstGeom>
          <a:noFill/>
          <a:ln w="76200">
            <a:solidFill>
              <a:srgbClr val="F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52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2540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>
            <a:extLst>
              <a:ext uri="{FF2B5EF4-FFF2-40B4-BE49-F238E27FC236}">
                <a16:creationId xmlns:a16="http://schemas.microsoft.com/office/drawing/2014/main" xmlns="" id="{D1A184E0-0695-8144-C6FD-D1925C863A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8925" y="838200"/>
            <a:ext cx="841375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Risk stratification of differentiated thyroid cancer</a:t>
            </a:r>
            <a:br>
              <a:rPr lang="en-US" altLang="en-US" sz="40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en-US" altLang="en-US" sz="40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/>
            </a:r>
            <a:br>
              <a:rPr lang="en-US" altLang="en-US" sz="40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endParaRPr lang="en-US" altLang="en-US" sz="4000" b="1" dirty="0">
              <a:solidFill>
                <a:srgbClr val="FFFF66"/>
              </a:solidFill>
              <a:latin typeface="Verdana" pitchFamily="34" charset="0"/>
            </a:endParaRPr>
          </a:p>
        </p:txBody>
      </p:sp>
      <p:sp>
        <p:nvSpPr>
          <p:cNvPr id="238595" name="Rectangle 3">
            <a:extLst>
              <a:ext uri="{FF2B5EF4-FFF2-40B4-BE49-F238E27FC236}">
                <a16:creationId xmlns:a16="http://schemas.microsoft.com/office/drawing/2014/main" xmlns="" id="{D4DE8431-449D-1CE5-0C44-A7EE2AF6E7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986" y="1676400"/>
            <a:ext cx="9144000" cy="4535488"/>
          </a:xfrm>
        </p:spPr>
        <p:txBody>
          <a:bodyPr/>
          <a:lstStyle/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Intermediate risk: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</a:t>
            </a: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Aggressive histology (tall cell, columnar cell, insular,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altLang="en-US" sz="27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Hürthle</a:t>
            </a: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cell, hobnail</a:t>
            </a:r>
            <a:r>
              <a:rPr lang="en-US" altLang="en-US" sz="27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follicular </a:t>
            </a: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cancer, poorly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differentiated)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</a:t>
            </a: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Microscopic invasion of tumor into the perithyroidal soft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</a:t>
            </a: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Papillary thyroid cancer with vascular invasion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 </a:t>
            </a: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Cervical lymph node metastases 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</a:t>
            </a: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&gt; 5 </a:t>
            </a: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lymph nodes metastasis</a:t>
            </a: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(size 0.2-3 cm)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 </a:t>
            </a: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Multifocal papillary thyroid microcarcinoma with 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extrathyroidal extension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4" grpId="0"/>
      <p:bldP spid="238594" grpId="1" autoUpdateAnimBg="0"/>
      <p:bldP spid="238595" grpId="0" build="p" autoUpdateAnimBg="0"/>
      <p:bldP spid="238595" grpId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2540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>
            <a:extLst>
              <a:ext uri="{FF2B5EF4-FFF2-40B4-BE49-F238E27FC236}">
                <a16:creationId xmlns:a16="http://schemas.microsoft.com/office/drawing/2014/main" xmlns="" id="{B1D115DC-D31A-300F-3DC1-511E46B9D3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8925" y="838200"/>
            <a:ext cx="841375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Risk stratification of differentiated thyroid cancer</a:t>
            </a:r>
            <a:br>
              <a:rPr lang="en-US" altLang="en-US" sz="40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en-US" altLang="en-US" sz="40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/>
            </a:r>
            <a:br>
              <a:rPr lang="en-US" altLang="en-US" sz="40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endParaRPr lang="en-US" altLang="en-US" sz="4000" b="1" dirty="0">
              <a:solidFill>
                <a:srgbClr val="FFFF66"/>
              </a:solidFill>
              <a:latin typeface="Verdana" pitchFamily="34" charset="0"/>
            </a:endParaRPr>
          </a:p>
        </p:txBody>
      </p:sp>
      <p:sp>
        <p:nvSpPr>
          <p:cNvPr id="238595" name="Rectangle 3">
            <a:extLst>
              <a:ext uri="{FF2B5EF4-FFF2-40B4-BE49-F238E27FC236}">
                <a16:creationId xmlns:a16="http://schemas.microsoft.com/office/drawing/2014/main" xmlns="" id="{A847809C-1748-8943-15E3-73280F4851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147224" y="1752600"/>
            <a:ext cx="9753600" cy="4535488"/>
          </a:xfrm>
        </p:spPr>
        <p:txBody>
          <a:bodyPr/>
          <a:lstStyle/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B) High risk: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 </a:t>
            </a: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Macroscopic invasion of tumor into the perithyroidal soft   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tissues 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   </a:t>
            </a: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Incomplete tumor resection 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   </a:t>
            </a: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Distant metastases 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   </a:t>
            </a: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Postoperative serum thyroglobulin suggestive of distant 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metastases 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   M</a:t>
            </a: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etastatic lymph node ≥3 cm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   </a:t>
            </a: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Follicular thyroid cancer with extensive vascular invasion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(&gt; 4 foci of vascular invasion)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en-US" alt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4" grpId="0"/>
      <p:bldP spid="238594" grpId="1" autoUpdateAnimBg="0"/>
      <p:bldP spid="238595" grpId="0" build="p" autoUpdateAnimBg="0"/>
      <p:bldP spid="238595" grpId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2540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>
            <a:extLst>
              <a:ext uri="{FF2B5EF4-FFF2-40B4-BE49-F238E27FC236}">
                <a16:creationId xmlns:a16="http://schemas.microsoft.com/office/drawing/2014/main" xmlns="" id="{BC83A7CC-C101-D58F-6069-5A1DB33CDD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5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Follow up of </a:t>
            </a:r>
            <a:br>
              <a:rPr lang="en-US" altLang="en-US" sz="55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en-US" altLang="en-US" sz="55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thyroid cancer</a:t>
            </a:r>
            <a:endParaRPr lang="en-US" altLang="en-US" sz="5500" b="1" dirty="0">
              <a:solidFill>
                <a:srgbClr val="FFFF66"/>
              </a:solidFill>
              <a:latin typeface="Verdana" pitchFamily="34" charset="0"/>
            </a:endParaRPr>
          </a:p>
        </p:txBody>
      </p:sp>
      <p:sp>
        <p:nvSpPr>
          <p:cNvPr id="238595" name="Rectangle 3">
            <a:extLst>
              <a:ext uri="{FF2B5EF4-FFF2-40B4-BE49-F238E27FC236}">
                <a16:creationId xmlns:a16="http://schemas.microsoft.com/office/drawing/2014/main" xmlns="" id="{6FE4DB1F-FC65-2AE2-0D15-A061794E62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2170113"/>
            <a:ext cx="8642350" cy="4535487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en-US" sz="34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Labs (6 weeks after surgery): 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TSH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Non-stimulated thyroglobulin (on thyroxine)  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Thyroglobulin antibodies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4" grpId="0"/>
      <p:bldP spid="23859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2540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>
            <a:extLst>
              <a:ext uri="{FF2B5EF4-FFF2-40B4-BE49-F238E27FC236}">
                <a16:creationId xmlns:a16="http://schemas.microsoft.com/office/drawing/2014/main" xmlns="" id="{D74708C3-5571-5E6E-77DD-02F2CE96DF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Follow up markers for thyroid cancer</a:t>
            </a:r>
            <a:endParaRPr lang="en-US" altLang="en-US" sz="4200" b="1" dirty="0">
              <a:solidFill>
                <a:srgbClr val="FFC000"/>
              </a:solidFill>
              <a:latin typeface="Verdana" pitchFamily="34" charset="0"/>
            </a:endParaRPr>
          </a:p>
        </p:txBody>
      </p:sp>
      <p:sp>
        <p:nvSpPr>
          <p:cNvPr id="238595" name="Rectangle 3">
            <a:extLst>
              <a:ext uri="{FF2B5EF4-FFF2-40B4-BE49-F238E27FC236}">
                <a16:creationId xmlns:a16="http://schemas.microsoft.com/office/drawing/2014/main" xmlns="" id="{A48327A8-6BA8-7A1C-980B-02BD43069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0824" y="2017713"/>
            <a:ext cx="9731375" cy="4535487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000" b="1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Thyroglobulin (</a:t>
            </a:r>
            <a:r>
              <a:rPr lang="en-US" altLang="en-US" sz="3000" b="1" dirty="0" err="1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Tg</a:t>
            </a:r>
            <a:r>
              <a:rPr lang="en-US" altLang="en-US" sz="3000" b="1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Is a marker for the presence of thyroid tissue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Will be detected if lobectomy is done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Expected to be undetectable or low if thyroidectomy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Following trend is important  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000" b="1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Thyroglobulin antibodies (</a:t>
            </a:r>
            <a:r>
              <a:rPr lang="en-US" altLang="en-US" sz="3000" b="1" dirty="0" err="1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Tg</a:t>
            </a:r>
            <a:r>
              <a:rPr lang="en-US" altLang="en-US" sz="3000" b="1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Abs):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Can falsely decrease </a:t>
            </a:r>
            <a:r>
              <a:rPr lang="en-US" alt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Tg</a:t>
            </a:r>
            <a:endParaRPr lang="en-US" alt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Negative is a good marker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Follow trend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4" grpId="0"/>
      <p:bldP spid="23859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2540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>
            <a:extLst>
              <a:ext uri="{FF2B5EF4-FFF2-40B4-BE49-F238E27FC236}">
                <a16:creationId xmlns:a16="http://schemas.microsoft.com/office/drawing/2014/main" xmlns="" id="{609D47A6-60F1-D9D3-A43C-DFAD6D50B7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Management of </a:t>
            </a:r>
            <a:r>
              <a:rPr lang="en-US" alt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low-risk</a:t>
            </a:r>
            <a:r>
              <a:rPr lang="en-US" alt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thyroid cancer</a:t>
            </a:r>
            <a:br>
              <a:rPr lang="en-US" alt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endParaRPr lang="en-US" altLang="en-US" sz="3700" b="1" dirty="0">
              <a:solidFill>
                <a:srgbClr val="FFC000"/>
              </a:solidFill>
              <a:latin typeface="Verdana" pitchFamily="34" charset="0"/>
            </a:endParaRPr>
          </a:p>
        </p:txBody>
      </p:sp>
      <p:sp>
        <p:nvSpPr>
          <p:cNvPr id="238595" name="Rectangle 3">
            <a:extLst>
              <a:ext uri="{FF2B5EF4-FFF2-40B4-BE49-F238E27FC236}">
                <a16:creationId xmlns:a16="http://schemas.microsoft.com/office/drawing/2014/main" xmlns="" id="{9D0BAF64-ECA9-429F-E1FE-FADD5A654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" y="1941513"/>
            <a:ext cx="9067800" cy="4535487"/>
          </a:xfrm>
        </p:spPr>
        <p:txBody>
          <a:bodyPr/>
          <a:lstStyle/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If </a:t>
            </a:r>
            <a:r>
              <a:rPr lang="en-US" altLang="en-US" b="1" u="sng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lobectomy</a:t>
            </a:r>
            <a:r>
              <a:rPr lang="en-US" altLang="en-US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was done: 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1) </a:t>
            </a:r>
            <a:r>
              <a:rPr lang="en-US" alt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Tg</a:t>
            </a:r>
            <a:r>
              <a:rPr lang="en-US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- Expected &lt;30 ng/ml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- Every 3 months in 1</a:t>
            </a:r>
            <a:r>
              <a:rPr lang="en-US" altLang="en-US" sz="28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year then every year  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2) TSH: 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- Target TSH 0.5 to 2 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- If higher than target, start thyroxine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3) Neck U/S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- At 6 months then every 1-2 years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endParaRPr lang="en-US" alt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4" grpId="0"/>
      <p:bldP spid="23859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2540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>
            <a:extLst>
              <a:ext uri="{FF2B5EF4-FFF2-40B4-BE49-F238E27FC236}">
                <a16:creationId xmlns:a16="http://schemas.microsoft.com/office/drawing/2014/main" xmlns="" id="{A519D9BC-AF9C-B9D2-52B1-B2FA5A2ED3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Management of </a:t>
            </a:r>
            <a:r>
              <a:rPr lang="en-US" alt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low-risk</a:t>
            </a:r>
            <a:r>
              <a:rPr lang="en-US" alt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thyroid cancer</a:t>
            </a:r>
            <a:br>
              <a:rPr lang="en-US" alt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endParaRPr lang="en-US" altLang="en-US" sz="3700" b="1" dirty="0">
              <a:solidFill>
                <a:srgbClr val="FFC000"/>
              </a:solidFill>
              <a:latin typeface="Verdana" pitchFamily="34" charset="0"/>
            </a:endParaRPr>
          </a:p>
        </p:txBody>
      </p:sp>
      <p:sp>
        <p:nvSpPr>
          <p:cNvPr id="238595" name="Rectangle 3">
            <a:extLst>
              <a:ext uri="{FF2B5EF4-FFF2-40B4-BE49-F238E27FC236}">
                <a16:creationId xmlns:a16="http://schemas.microsoft.com/office/drawing/2014/main" xmlns="" id="{137F312F-74B2-0B99-DF8C-B7F5FE461F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" y="1874838"/>
            <a:ext cx="9067800" cy="4535487"/>
          </a:xfrm>
        </p:spPr>
        <p:txBody>
          <a:bodyPr/>
          <a:lstStyle/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If </a:t>
            </a:r>
            <a:r>
              <a:rPr lang="en-US" altLang="en-US" b="1" u="sng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thyroidectomy</a:t>
            </a:r>
            <a:r>
              <a:rPr lang="en-US" altLang="en-US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was done: 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1) </a:t>
            </a:r>
            <a:r>
              <a:rPr lang="en-US" altLang="en-US" sz="3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Tg</a:t>
            </a:r>
            <a:r>
              <a:rPr lang="en-US" alt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3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Tg</a:t>
            </a:r>
            <a:r>
              <a:rPr lang="en-US" alt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Ab: 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- </a:t>
            </a:r>
            <a:r>
              <a:rPr lang="en-US" alt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Tg</a:t>
            </a:r>
            <a:r>
              <a:rPr lang="en-US" alt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&lt;0.2 ng = excellent response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2) TSH: 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- Target TSH depends on </a:t>
            </a:r>
            <a:r>
              <a:rPr lang="en-US" alt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Tg</a:t>
            </a:r>
            <a:r>
              <a:rPr lang="en-US" alt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level: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alt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</a:t>
            </a:r>
            <a:r>
              <a:rPr lang="en-US" alt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&lt;0.2 ng: keep TSH 0.5 to 2  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  ≥ 0.2 ng: keep TSH 0.1 to 0.5</a:t>
            </a:r>
            <a:endParaRPr lang="en-US" alt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3) Neck U/S: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- At 6 months then every 1-2 years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endParaRPr lang="en-US" alt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4" grpId="0"/>
      <p:bldP spid="23859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2540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>
            <a:extLst>
              <a:ext uri="{FF2B5EF4-FFF2-40B4-BE49-F238E27FC236}">
                <a16:creationId xmlns:a16="http://schemas.microsoft.com/office/drawing/2014/main" xmlns="" id="{155E9DD8-A6EB-D6B0-8605-D62D653FED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8382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Management of </a:t>
            </a:r>
            <a:r>
              <a:rPr lang="en-US" alt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intermediate-risk</a:t>
            </a:r>
            <a:r>
              <a:rPr lang="en-US" alt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thyroid cancer</a:t>
            </a:r>
            <a:br>
              <a:rPr lang="en-US" alt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endParaRPr lang="en-US" altLang="en-US" sz="3700" b="1" dirty="0">
              <a:solidFill>
                <a:srgbClr val="FFC000"/>
              </a:solidFill>
              <a:latin typeface="Verdana" pitchFamily="34" charset="0"/>
            </a:endParaRPr>
          </a:p>
        </p:txBody>
      </p:sp>
      <p:sp>
        <p:nvSpPr>
          <p:cNvPr id="238595" name="Rectangle 3">
            <a:extLst>
              <a:ext uri="{FF2B5EF4-FFF2-40B4-BE49-F238E27FC236}">
                <a16:creationId xmlns:a16="http://schemas.microsoft.com/office/drawing/2014/main" xmlns="" id="{091F72CD-E571-52C8-9BDE-29E150CA41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" y="2551113"/>
            <a:ext cx="9067800" cy="4535487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altLang="en-US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thyroidectomy is usually done: 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r>
              <a:rPr lang="en-US" altLang="en-US" sz="3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1) </a:t>
            </a:r>
            <a:r>
              <a:rPr lang="en-US" altLang="en-US" sz="3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Tg</a:t>
            </a:r>
            <a:r>
              <a:rPr lang="en-US" altLang="en-US" sz="3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3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Tg</a:t>
            </a:r>
            <a:r>
              <a:rPr lang="en-US" altLang="en-US" sz="3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r>
              <a:rPr lang="en-US" altLang="en-US" sz="3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2) TSH: 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r>
              <a:rPr lang="en-US" alt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- Initial target TSH:  </a:t>
            </a:r>
            <a:r>
              <a:rPr lang="en-US" alt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0.1 to 0.5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r>
              <a:rPr lang="en-US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       3) RAI therapy: </a:t>
            </a:r>
            <a:r>
              <a:rPr lang="en-US" alt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in some patients (significant 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r>
              <a:rPr lang="en-US" alt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              LN metastasis, aggressive histology)</a:t>
            </a:r>
            <a:endParaRPr lang="en-US" alt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4" grpId="0"/>
      <p:bldP spid="23859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2540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>
            <a:extLst>
              <a:ext uri="{FF2B5EF4-FFF2-40B4-BE49-F238E27FC236}">
                <a16:creationId xmlns:a16="http://schemas.microsoft.com/office/drawing/2014/main" xmlns="" id="{58AE8137-4E56-4E77-38EA-B9F449ED2D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8382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Management of </a:t>
            </a:r>
            <a:r>
              <a:rPr lang="en-US" alt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high-risk</a:t>
            </a:r>
            <a:r>
              <a:rPr lang="en-US" alt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thyroid cancer</a:t>
            </a:r>
            <a:br>
              <a:rPr lang="en-US" alt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endParaRPr lang="en-US" altLang="en-US" sz="3700" b="1" dirty="0">
              <a:solidFill>
                <a:srgbClr val="FFC000"/>
              </a:solidFill>
              <a:latin typeface="Verdana" pitchFamily="34" charset="0"/>
            </a:endParaRPr>
          </a:p>
        </p:txBody>
      </p:sp>
      <p:sp>
        <p:nvSpPr>
          <p:cNvPr id="238595" name="Rectangle 3">
            <a:extLst>
              <a:ext uri="{FF2B5EF4-FFF2-40B4-BE49-F238E27FC236}">
                <a16:creationId xmlns:a16="http://schemas.microsoft.com/office/drawing/2014/main" xmlns="" id="{EBCB3AD2-BE0E-EB4E-2D11-4E5206702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" y="2551113"/>
            <a:ext cx="9067800" cy="4535487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altLang="en-US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thyroidectomy is usually done: 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r>
              <a:rPr lang="en-US" altLang="en-US" sz="3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1) </a:t>
            </a:r>
            <a:r>
              <a:rPr lang="en-US" altLang="en-US" sz="3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Tg</a:t>
            </a:r>
            <a:r>
              <a:rPr lang="en-US" altLang="en-US" sz="3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3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Tg</a:t>
            </a:r>
            <a:r>
              <a:rPr lang="en-US" altLang="en-US" sz="3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r>
              <a:rPr lang="en-US" altLang="en-US" sz="3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2) TSH: 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r>
              <a:rPr lang="en-US" alt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- Initial target TSH:  &lt; </a:t>
            </a:r>
            <a:r>
              <a:rPr lang="en-US" alt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0.1 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r>
              <a:rPr lang="en-US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         3) RAI therapy</a:t>
            </a:r>
            <a:endParaRPr lang="en-US" alt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4" grpId="0"/>
      <p:bldP spid="23859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2540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>
            <a:extLst>
              <a:ext uri="{FF2B5EF4-FFF2-40B4-BE49-F238E27FC236}">
                <a16:creationId xmlns:a16="http://schemas.microsoft.com/office/drawing/2014/main" xmlns="" id="{F8BE32C1-901F-FB30-A18B-B683EB7018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Thyroid cancer:</a:t>
            </a:r>
            <a:br>
              <a:rPr lang="en-US" alt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en-US" altLang="en-US" sz="37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need for radioiodine therapy </a:t>
            </a:r>
            <a:endParaRPr lang="en-US" altLang="en-US" sz="3700" b="1" dirty="0">
              <a:solidFill>
                <a:srgbClr val="FFC000"/>
              </a:solidFill>
              <a:latin typeface="Verdana" pitchFamily="34" charset="0"/>
            </a:endParaRPr>
          </a:p>
        </p:txBody>
      </p:sp>
      <p:sp>
        <p:nvSpPr>
          <p:cNvPr id="238595" name="Rectangle 3">
            <a:extLst>
              <a:ext uri="{FF2B5EF4-FFF2-40B4-BE49-F238E27FC236}">
                <a16:creationId xmlns:a16="http://schemas.microsoft.com/office/drawing/2014/main" xmlns="" id="{6A507BBC-F568-0415-B98F-B6B2113E6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76200" y="1870490"/>
            <a:ext cx="9426575" cy="4535487"/>
          </a:xfrm>
        </p:spPr>
        <p:txBody>
          <a:bodyPr/>
          <a:lstStyle/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A) Low risk: 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No need  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B) Intermediate risk: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Usually, no need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Only if significant lymph node metastases,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vascular invasion, aggressive types (as tall cell,  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columnar cell, insular, or poorly differentiated)        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en-US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High risk: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Yes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4" grpId="0"/>
      <p:bldP spid="23859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2540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>
            <a:extLst>
              <a:ext uri="{FF2B5EF4-FFF2-40B4-BE49-F238E27FC236}">
                <a16:creationId xmlns:a16="http://schemas.microsoft.com/office/drawing/2014/main" xmlns="" id="{D814017F-007A-7B59-89AB-A7BBDF7978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Thyroid cancer:</a:t>
            </a:r>
            <a:br>
              <a:rPr lang="en-US" alt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en-US" altLang="en-US" sz="37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need for radioiodine therapy </a:t>
            </a:r>
            <a:endParaRPr lang="en-US" altLang="en-US" sz="3700" b="1" dirty="0">
              <a:solidFill>
                <a:srgbClr val="FFC000"/>
              </a:solidFill>
              <a:latin typeface="Verdana" pitchFamily="34" charset="0"/>
            </a:endParaRPr>
          </a:p>
        </p:txBody>
      </p:sp>
      <p:sp>
        <p:nvSpPr>
          <p:cNvPr id="238595" name="Rectangle 3">
            <a:extLst>
              <a:ext uri="{FF2B5EF4-FFF2-40B4-BE49-F238E27FC236}">
                <a16:creationId xmlns:a16="http://schemas.microsoft.com/office/drawing/2014/main" xmlns="" id="{5778D117-E51C-405C-8240-574597465C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0825" y="2093913"/>
            <a:ext cx="8642350" cy="4535487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altLang="en-US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there is evidence of persistent disease after surgery: 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High </a:t>
            </a:r>
            <a:r>
              <a:rPr lang="en-US" alt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Tg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levels 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Disease on ultrasound 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          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r>
              <a:rPr lang="en-US" altLang="en-US" b="1" dirty="0">
                <a:solidFill>
                  <a:srgbClr val="FFFF99"/>
                </a:solidFill>
              </a:rPr>
              <a:t>    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4" grpId="0"/>
      <p:bldP spid="23859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2540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>
            <a:extLst>
              <a:ext uri="{FF2B5EF4-FFF2-40B4-BE49-F238E27FC236}">
                <a16:creationId xmlns:a16="http://schemas.microsoft.com/office/drawing/2014/main" xmlns="" id="{D21B9845-503E-78DE-99E4-D0F1390362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4825" y="304800"/>
            <a:ext cx="8132763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60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Case presentation</a:t>
            </a:r>
            <a:endParaRPr lang="en-US" altLang="en-US" sz="6000" b="1" dirty="0">
              <a:solidFill>
                <a:srgbClr val="FFFF66"/>
              </a:solidFill>
              <a:latin typeface="Verdana" pitchFamily="34" charset="0"/>
            </a:endParaRPr>
          </a:p>
        </p:txBody>
      </p:sp>
      <p:sp>
        <p:nvSpPr>
          <p:cNvPr id="238595" name="Rectangle 3">
            <a:extLst>
              <a:ext uri="{FF2B5EF4-FFF2-40B4-BE49-F238E27FC236}">
                <a16:creationId xmlns:a16="http://schemas.microsoft.com/office/drawing/2014/main" xmlns="" id="{3226FF45-92AE-DBAD-64CD-B3493BF5AE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700213"/>
            <a:ext cx="8915400" cy="4535487"/>
          </a:xfrm>
        </p:spPr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32-year-old lady had “thyroid surgery” 2 months</a:t>
            </a:r>
          </a:p>
          <a:p>
            <a:pPr marL="0" indent="0" eaLnBrk="1" hangingPunct="1">
              <a:spcBef>
                <a:spcPts val="1200"/>
              </a:spcBef>
              <a:buNone/>
              <a:defRPr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ago after she was found to have a thyroid nodule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Pathology showed papillary thyroid cancer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 has no complaints 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Examination 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neck showed no masses and no</a:t>
            </a:r>
          </a:p>
          <a:p>
            <a:pPr marL="0" indent="0" eaLnBrk="1" hangingPunct="1">
              <a:spcBef>
                <a:spcPts val="1200"/>
              </a:spcBef>
              <a:buNone/>
              <a:defRPr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palpable lymph nodes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Medications: thyroxine 100 mcg </a:t>
            </a:r>
            <a:r>
              <a:rPr lang="en-US" alt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qd</a:t>
            </a:r>
            <a:endParaRPr lang="en-US" alt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1200"/>
              </a:spcBef>
              <a:defRPr/>
            </a:pPr>
            <a:r>
              <a:rPr lang="en-US" altLang="en-US" sz="2800" b="1" dirty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would you approach?</a:t>
            </a:r>
          </a:p>
          <a:p>
            <a:pPr eaLnBrk="1" hangingPunct="1">
              <a:lnSpc>
                <a:spcPct val="150000"/>
              </a:lnSpc>
              <a:defRPr/>
            </a:pPr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200000"/>
              </a:lnSpc>
              <a:buFontTx/>
              <a:buNone/>
              <a:defRPr/>
            </a:pPr>
            <a:endParaRPr lang="en-US" alt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200000"/>
              </a:lnSpc>
              <a:defRPr/>
            </a:pPr>
            <a:endParaRPr lang="en-US" alt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4" grpId="0"/>
      <p:bldP spid="23859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2540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>
            <a:extLst>
              <a:ext uri="{FF2B5EF4-FFF2-40B4-BE49-F238E27FC236}">
                <a16:creationId xmlns:a16="http://schemas.microsoft.com/office/drawing/2014/main" xmlns="" id="{7790E837-59DF-1928-8230-086DFC33DB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Thyroid cancer:</a:t>
            </a:r>
            <a:br>
              <a:rPr lang="en-US" alt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en-US" alt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follow up for recurrence </a:t>
            </a:r>
            <a:endParaRPr lang="en-US" altLang="en-US" b="1" dirty="0">
              <a:solidFill>
                <a:srgbClr val="FFC000"/>
              </a:solidFill>
              <a:latin typeface="Verdana" pitchFamily="34" charset="0"/>
            </a:endParaRPr>
          </a:p>
        </p:txBody>
      </p:sp>
      <p:sp>
        <p:nvSpPr>
          <p:cNvPr id="238595" name="Rectangle 3">
            <a:extLst>
              <a:ext uri="{FF2B5EF4-FFF2-40B4-BE49-F238E27FC236}">
                <a16:creationId xmlns:a16="http://schemas.microsoft.com/office/drawing/2014/main" xmlns="" id="{99449368-0559-4226-D5FC-F687595AD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905000"/>
            <a:ext cx="8991600" cy="4535488"/>
          </a:xfrm>
        </p:spPr>
        <p:txBody>
          <a:bodyPr/>
          <a:lstStyle/>
          <a:p>
            <a:pPr marL="0" indent="0"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US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Physical exam (thyroid &amp; Lymph nodes)</a:t>
            </a:r>
            <a:endParaRPr lang="en-US" altLang="en-US" sz="3000" dirty="0">
              <a:solidFill>
                <a:srgbClr val="FFFF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US" alt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B) </a:t>
            </a:r>
            <a:r>
              <a:rPr lang="en-US" altLang="en-US" sz="3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Tg</a:t>
            </a:r>
            <a:r>
              <a:rPr lang="en-US" alt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levels</a:t>
            </a:r>
          </a:p>
          <a:p>
            <a:pPr marL="0" indent="0"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US" alt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C) </a:t>
            </a:r>
            <a:r>
              <a:rPr lang="en-US" altLang="en-US" sz="3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Tg</a:t>
            </a:r>
            <a:r>
              <a:rPr lang="en-US" alt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 levels </a:t>
            </a:r>
            <a:endParaRPr lang="en-US" altLang="en-US" sz="3000" dirty="0">
              <a:solidFill>
                <a:srgbClr val="FFFF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US" alt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D) Ultrasound (thyroid &amp; lymph nodes)</a:t>
            </a:r>
          </a:p>
          <a:p>
            <a:pPr marL="0" indent="0"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US" alt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E) Whole body RAI scan (in some patients) </a:t>
            </a:r>
          </a:p>
          <a:p>
            <a:pPr marL="0" indent="0"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US" altLang="en-US" sz="27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 </a:t>
            </a:r>
            <a:r>
              <a:rPr lang="en-US" altLang="en-US" sz="27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will put the patient into a specific category    </a:t>
            </a:r>
          </a:p>
          <a:p>
            <a:pPr marL="0" indent="0"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US" altLang="en-US" sz="27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(next slide)</a:t>
            </a:r>
            <a:endParaRPr lang="en-US" altLang="en-US" sz="2700" dirty="0">
              <a:solidFill>
                <a:srgbClr val="FFFF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endParaRPr lang="en-US" alt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4" grpId="0"/>
      <p:bldP spid="23859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2540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>
            <a:extLst>
              <a:ext uri="{FF2B5EF4-FFF2-40B4-BE49-F238E27FC236}">
                <a16:creationId xmlns:a16="http://schemas.microsoft.com/office/drawing/2014/main" xmlns="" id="{2D3F5E32-352E-5048-F4C3-C0C8B93036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Assessing response to therapy </a:t>
            </a:r>
            <a:endParaRPr lang="en-US" altLang="en-US" sz="3700" b="1" dirty="0">
              <a:solidFill>
                <a:srgbClr val="FFC000"/>
              </a:solidFill>
              <a:latin typeface="Verdana" pitchFamily="34" charset="0"/>
            </a:endParaRPr>
          </a:p>
        </p:txBody>
      </p:sp>
      <p:sp>
        <p:nvSpPr>
          <p:cNvPr id="238595" name="Rectangle 3">
            <a:extLst>
              <a:ext uri="{FF2B5EF4-FFF2-40B4-BE49-F238E27FC236}">
                <a16:creationId xmlns:a16="http://schemas.microsoft.com/office/drawing/2014/main" xmlns="" id="{4BDB3540-A7C0-ACD8-2071-50921493E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924" y="1752600"/>
            <a:ext cx="9413875" cy="4535487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en-US" altLang="en-US" sz="2700" b="1" dirty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Excellent response:</a:t>
            </a:r>
            <a:r>
              <a:rPr lang="en-US" altLang="en-US" sz="2700" dirty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clinical, biochemical, or structural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evidence of disease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en-US" altLang="en-US" sz="2700" b="1" dirty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Biochemical incomplete response:</a:t>
            </a:r>
            <a:r>
              <a:rPr lang="en-US" altLang="en-US" sz="2700" dirty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Abnormal </a:t>
            </a:r>
            <a:r>
              <a:rPr lang="en-US" altLang="en-US" sz="27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Tg</a:t>
            </a: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rising </a:t>
            </a:r>
            <a:r>
              <a:rPr lang="en-US" altLang="en-US" sz="27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Tg</a:t>
            </a:r>
            <a:endParaRPr lang="en-US" altLang="en-US" sz="2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antibody values in the absence of localizable disease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en-US" altLang="en-US" sz="2700" b="1" dirty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Structural incomplete response:</a:t>
            </a:r>
            <a:r>
              <a:rPr lang="en-US" altLang="en-US" sz="2700" dirty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Persistent or newly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identified locoregional or distant metastases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en-US" altLang="en-US" sz="2700" b="1" dirty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Indeterminate response:</a:t>
            </a:r>
            <a:r>
              <a:rPr lang="en-US" altLang="en-US" sz="2700" dirty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Nonspecific biochemical or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structural findings that cannot be confidently classified as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either benign or malignant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[See table next slide]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4" grpId="0"/>
      <p:bldP spid="238595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ubtitle 2">
            <a:extLst>
              <a:ext uri="{FF2B5EF4-FFF2-40B4-BE49-F238E27FC236}">
                <a16:creationId xmlns:a16="http://schemas.microsoft.com/office/drawing/2014/main" xmlns="" id="{53FD96D0-3FFC-21B4-E954-3A8DDEBFEC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6400800" cy="441325"/>
          </a:xfrm>
        </p:spPr>
        <p:txBody>
          <a:bodyPr/>
          <a:lstStyle/>
          <a:p>
            <a:pPr algn="l">
              <a:spcBef>
                <a:spcPct val="0"/>
              </a:spcBef>
            </a:pPr>
            <a:r>
              <a:rPr lang="en-US" altLang="en-US" sz="1500">
                <a:solidFill>
                  <a:schemeClr val="tx1"/>
                </a:solidFill>
              </a:rPr>
              <a:t>Momesso D, Tuttle M. </a:t>
            </a:r>
          </a:p>
          <a:p>
            <a:pPr algn="l">
              <a:spcBef>
                <a:spcPct val="0"/>
              </a:spcBef>
            </a:pPr>
            <a:r>
              <a:rPr lang="en-US" altLang="en-US" sz="1500">
                <a:solidFill>
                  <a:schemeClr val="tx1"/>
                </a:solidFill>
              </a:rPr>
              <a:t>Endocrinol Metab Clin N Am 2014;43: 401</a:t>
            </a:r>
          </a:p>
        </p:txBody>
      </p:sp>
      <p:pic>
        <p:nvPicPr>
          <p:cNvPr id="23555" name="Picture 3">
            <a:extLst>
              <a:ext uri="{FF2B5EF4-FFF2-40B4-BE49-F238E27FC236}">
                <a16:creationId xmlns:a16="http://schemas.microsoft.com/office/drawing/2014/main" xmlns="" id="{456D97F3-75E4-DBE8-2080-E06E438CC5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0"/>
            <a:ext cx="5103813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2540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>
            <a:extLst>
              <a:ext uri="{FF2B5EF4-FFF2-40B4-BE49-F238E27FC236}">
                <a16:creationId xmlns:a16="http://schemas.microsoft.com/office/drawing/2014/main" xmlns="" id="{C34AE92C-E5ED-17B8-9271-F06560C60F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" y="381000"/>
            <a:ext cx="9067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Thyroid cancer:</a:t>
            </a:r>
            <a:br>
              <a:rPr lang="en-US" altLang="en-US" sz="4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en-US" alt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follow up for recurrence </a:t>
            </a:r>
            <a:endParaRPr lang="en-US" altLang="en-US" b="1" dirty="0">
              <a:solidFill>
                <a:srgbClr val="FFC000"/>
              </a:solidFill>
              <a:latin typeface="Verdana" pitchFamily="34" charset="0"/>
            </a:endParaRPr>
          </a:p>
        </p:txBody>
      </p:sp>
      <p:sp>
        <p:nvSpPr>
          <p:cNvPr id="238595" name="Rectangle 3">
            <a:extLst>
              <a:ext uri="{FF2B5EF4-FFF2-40B4-BE49-F238E27FC236}">
                <a16:creationId xmlns:a16="http://schemas.microsoft.com/office/drawing/2014/main" xmlns="" id="{9AE81051-2DED-F356-7FA6-8A0ABA493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2057400"/>
            <a:ext cx="8991600" cy="4535487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increasing </a:t>
            </a:r>
            <a:r>
              <a:rPr lang="en-US" alt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Tg</a:t>
            </a:r>
            <a:r>
              <a:rPr lang="en-US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alt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Tg</a:t>
            </a:r>
            <a:r>
              <a:rPr lang="en-US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 levels:</a:t>
            </a:r>
          </a:p>
          <a:p>
            <a:pPr lvl="1">
              <a:spcBef>
                <a:spcPts val="600"/>
              </a:spcBef>
              <a:defRPr/>
            </a:pPr>
            <a:r>
              <a:rPr lang="en-US" alt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neck ultrasound</a:t>
            </a:r>
          </a:p>
          <a:p>
            <a:pPr lvl="1">
              <a:spcBef>
                <a:spcPts val="600"/>
              </a:spcBef>
              <a:defRPr/>
            </a:pPr>
            <a:r>
              <a:rPr lang="en-US" alt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enlarged or new lymph node:</a:t>
            </a:r>
          </a:p>
          <a:p>
            <a:pPr lvl="2">
              <a:spcBef>
                <a:spcPts val="600"/>
              </a:spcBef>
              <a:defRPr/>
            </a:pP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FNA </a:t>
            </a:r>
          </a:p>
          <a:p>
            <a:pPr lvl="2">
              <a:spcBef>
                <a:spcPts val="600"/>
              </a:spcBef>
              <a:defRPr/>
            </a:pP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cancer, refer for surgery </a:t>
            </a:r>
          </a:p>
          <a:p>
            <a:pPr lvl="1">
              <a:spcBef>
                <a:spcPts val="600"/>
              </a:spcBef>
              <a:defRPr/>
            </a:pPr>
            <a:r>
              <a:rPr lang="en-US" altLang="en-US" sz="2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ultrasound did not show abnormality:</a:t>
            </a:r>
          </a:p>
          <a:p>
            <a:pPr lvl="2">
              <a:spcBef>
                <a:spcPts val="600"/>
              </a:spcBef>
              <a:defRPr/>
            </a:pP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Whole body RAI scan for high-risk patient </a:t>
            </a:r>
          </a:p>
          <a:p>
            <a:pPr lvl="2">
              <a:spcBef>
                <a:spcPts val="600"/>
              </a:spcBef>
              <a:defRPr/>
            </a:pP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consider CT scan, MRI, PET scan 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r>
              <a:rPr lang="en-US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4" grpId="0"/>
      <p:bldP spid="238595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1ECCDB-9EB3-82C4-132C-039C4142C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6200" y="457200"/>
            <a:ext cx="9220200" cy="1143000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Thyroid cancer:</a:t>
            </a:r>
            <a:br>
              <a:rPr lang="en-US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400" b="1" dirty="0">
                <a:solidFill>
                  <a:schemeClr val="accent3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follow up till 1 year after thyroid surgery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46EA0473-48CD-3392-48C2-43C8767A08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7175819"/>
              </p:ext>
            </p:extLst>
          </p:nvPr>
        </p:nvGraphicFramePr>
        <p:xfrm>
          <a:off x="381000" y="1494238"/>
          <a:ext cx="8686800" cy="5257130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3334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800" b="1" dirty="0">
                          <a:effectLst/>
                        </a:rPr>
                        <a:t> </a:t>
                      </a:r>
                      <a:r>
                        <a:rPr lang="en-US" sz="3200" b="1" dirty="0" smtClean="0">
                          <a:effectLst/>
                        </a:rPr>
                        <a:t>            </a:t>
                      </a:r>
                      <a:r>
                        <a:rPr lang="en-US" sz="3200" b="1" dirty="0">
                          <a:effectLst/>
                        </a:rPr>
                        <a:t>Risk </a:t>
                      </a:r>
                      <a:r>
                        <a:rPr lang="en-US" sz="3200" b="1" dirty="0" smtClean="0">
                          <a:effectLst/>
                        </a:rPr>
                        <a:t>category</a:t>
                      </a:r>
                      <a:endParaRPr lang="en-US" sz="800" b="1" dirty="0">
                        <a:effectLst/>
                      </a:endParaRPr>
                    </a:p>
                  </a:txBody>
                  <a:tcPr marL="63289" marR="63289" marT="32968" marB="316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3289" marR="63289" marT="31645" marB="31645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76004">
                <a:tc>
                  <a:txBody>
                    <a:bodyPr/>
                    <a:lstStyle/>
                    <a:p>
                      <a:pPr algn="ctr" fontAlgn="ctr"/>
                      <a:endParaRPr lang="en-US" sz="1200" b="1" dirty="0">
                        <a:effectLst/>
                      </a:endParaRPr>
                    </a:p>
                  </a:txBody>
                  <a:tcPr marL="63289" marR="63289" marT="32968" marB="32968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effectLst/>
                        </a:rPr>
                        <a:t>Low</a:t>
                      </a:r>
                    </a:p>
                  </a:txBody>
                  <a:tcPr marL="63289" marR="63289" marT="32968" marB="329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effectLst/>
                        </a:rPr>
                        <a:t>Intermediate</a:t>
                      </a:r>
                    </a:p>
                  </a:txBody>
                  <a:tcPr marL="63289" marR="63289" marT="32968" marB="329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effectLst/>
                        </a:rPr>
                        <a:t>High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 marL="63289" marR="63289" marT="31650" marB="316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11655">
                <a:tc>
                  <a:txBody>
                    <a:bodyPr/>
                    <a:lstStyle/>
                    <a:p>
                      <a:pPr fontAlgn="t"/>
                      <a:r>
                        <a:rPr lang="en-US" sz="1400" b="1" dirty="0" err="1">
                          <a:effectLst/>
                        </a:rPr>
                        <a:t>Nonstimulated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Tg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b="0" i="0" dirty="0">
                        <a:solidFill>
                          <a:srgbClr val="232323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rgbClr val="2323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(stimulated </a:t>
                      </a:r>
                      <a:r>
                        <a:rPr lang="en-US" sz="900" b="0" i="0" dirty="0" err="1">
                          <a:solidFill>
                            <a:srgbClr val="2323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Tg</a:t>
                      </a:r>
                      <a:r>
                        <a:rPr lang="en-US" sz="900" b="0" i="0" dirty="0">
                          <a:solidFill>
                            <a:srgbClr val="2323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may be required to document excellent response to therapy unless the sensitivity of </a:t>
                      </a:r>
                      <a:r>
                        <a:rPr lang="en-US" sz="900" b="0" i="0" dirty="0" err="1">
                          <a:solidFill>
                            <a:srgbClr val="2323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Tg</a:t>
                      </a:r>
                      <a:r>
                        <a:rPr lang="en-US" sz="900" b="0" i="0" dirty="0">
                          <a:solidFill>
                            <a:srgbClr val="23232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assay is &lt;0.2 ng/mL or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identify persistent/recurrent disease)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fontAlgn="t"/>
                      <a:endParaRPr lang="en-US" sz="1200" dirty="0">
                        <a:effectLst/>
                      </a:endParaRPr>
                    </a:p>
                  </a:txBody>
                  <a:tcPr marL="63289" marR="63289" marT="31650" marB="316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>
                          <a:effectLst/>
                        </a:rPr>
                        <a:t>4 to 6 weeks</a:t>
                      </a:r>
                    </a:p>
                    <a:p>
                      <a:pPr fontAlgn="t"/>
                      <a:r>
                        <a:rPr lang="en-US" sz="1200" dirty="0">
                          <a:effectLst/>
                        </a:rPr>
                        <a:t>3 to 6 months</a:t>
                      </a:r>
                    </a:p>
                    <a:p>
                      <a:pPr fontAlgn="t"/>
                      <a:r>
                        <a:rPr lang="en-US" sz="1200" dirty="0">
                          <a:effectLst/>
                        </a:rPr>
                        <a:t>9 to 12 months</a:t>
                      </a:r>
                    </a:p>
                  </a:txBody>
                  <a:tcPr marL="63289" marR="63289" marT="31650" marB="316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</a:rPr>
                        <a:t>4 to 6 weeks</a:t>
                      </a:r>
                    </a:p>
                    <a:p>
                      <a:pPr fontAlgn="t"/>
                      <a:r>
                        <a:rPr lang="en-US" sz="1200">
                          <a:effectLst/>
                        </a:rPr>
                        <a:t>3 to 6 months</a:t>
                      </a:r>
                    </a:p>
                    <a:p>
                      <a:pPr fontAlgn="t"/>
                      <a:r>
                        <a:rPr lang="en-US" sz="1200">
                          <a:effectLst/>
                        </a:rPr>
                        <a:t>9 to 12 months</a:t>
                      </a:r>
                    </a:p>
                  </a:txBody>
                  <a:tcPr marL="63289" marR="63289" marT="31650" marB="316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</a:rPr>
                        <a:t>4 to 6 weeks</a:t>
                      </a:r>
                    </a:p>
                    <a:p>
                      <a:pPr fontAlgn="t"/>
                      <a:r>
                        <a:rPr lang="en-US" sz="1200">
                          <a:effectLst/>
                        </a:rPr>
                        <a:t>3 to 6 months</a:t>
                      </a:r>
                    </a:p>
                    <a:p>
                      <a:pPr fontAlgn="t"/>
                      <a:r>
                        <a:rPr lang="en-US" sz="1200">
                          <a:effectLst/>
                        </a:rPr>
                        <a:t>9 to 12 months</a:t>
                      </a:r>
                    </a:p>
                  </a:txBody>
                  <a:tcPr marL="63289" marR="63289" marT="31650" marB="316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0110">
                <a:tc>
                  <a:txBody>
                    <a:bodyPr/>
                    <a:lstStyle/>
                    <a:p>
                      <a:pPr fontAlgn="t"/>
                      <a:r>
                        <a:rPr lang="en-US" sz="1400" b="1" dirty="0">
                          <a:effectLst/>
                        </a:rPr>
                        <a:t>Neck ultrasound</a:t>
                      </a:r>
                      <a:endParaRPr lang="en-US" sz="1400" dirty="0">
                        <a:effectLst/>
                      </a:endParaRPr>
                    </a:p>
                  </a:txBody>
                  <a:tcPr marL="63289" marR="63289" marT="31650" marB="316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>
                          <a:effectLst/>
                        </a:rPr>
                        <a:t> 6 to 12 months</a:t>
                      </a:r>
                    </a:p>
                  </a:txBody>
                  <a:tcPr marL="63289" marR="63289" marT="31650" marB="316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>
                          <a:effectLst/>
                        </a:rPr>
                        <a:t>6 to 12 months</a:t>
                      </a:r>
                    </a:p>
                  </a:txBody>
                  <a:tcPr marL="63289" marR="63289" marT="31650" marB="316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</a:rPr>
                        <a:t>Every 6 to 12 months</a:t>
                      </a:r>
                    </a:p>
                  </a:txBody>
                  <a:tcPr marL="63289" marR="63289" marT="31650" marB="316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8903">
                <a:tc>
                  <a:txBody>
                    <a:bodyPr/>
                    <a:lstStyle/>
                    <a:p>
                      <a:pPr fontAlgn="t"/>
                      <a:r>
                        <a:rPr lang="en-US" sz="1400" b="1" dirty="0">
                          <a:effectLst/>
                        </a:rPr>
                        <a:t>Diagnostic </a:t>
                      </a:r>
                      <a:r>
                        <a:rPr lang="en-US" sz="1400" b="1" dirty="0" smtClean="0">
                          <a:effectLst/>
                        </a:rPr>
                        <a:t>WBS </a:t>
                      </a:r>
                      <a:r>
                        <a:rPr lang="en-US" sz="1000" b="0" dirty="0" smtClean="0">
                          <a:effectLst/>
                        </a:rPr>
                        <a:t>(whole body scan)</a:t>
                      </a:r>
                      <a:endParaRPr lang="en-US" sz="1000" b="0" dirty="0">
                        <a:effectLst/>
                      </a:endParaRPr>
                    </a:p>
                  </a:txBody>
                  <a:tcPr marL="63289" marR="63289" marT="31650" marB="316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>
                          <a:effectLst/>
                        </a:rPr>
                        <a:t>Usually not indicated</a:t>
                      </a:r>
                    </a:p>
                  </a:txBody>
                  <a:tcPr marL="63289" marR="63289" marT="31650" marB="316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</a:rPr>
                        <a:t>Case specific</a:t>
                      </a:r>
                    </a:p>
                  </a:txBody>
                  <a:tcPr marL="63289" marR="63289" marT="31650" marB="316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</a:rPr>
                        <a:t>Case specific</a:t>
                      </a:r>
                    </a:p>
                  </a:txBody>
                  <a:tcPr marL="63289" marR="63289" marT="31650" marB="316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9811">
                <a:tc>
                  <a:txBody>
                    <a:bodyPr/>
                    <a:lstStyle/>
                    <a:p>
                      <a:pPr fontAlgn="t"/>
                      <a:r>
                        <a:rPr lang="en-US" sz="1400" b="1" dirty="0">
                          <a:effectLst/>
                        </a:rPr>
                        <a:t>MRI, CT</a:t>
                      </a:r>
                      <a:endParaRPr lang="en-US" sz="1400" dirty="0">
                        <a:effectLst/>
                      </a:endParaRPr>
                    </a:p>
                  </a:txBody>
                  <a:tcPr marL="63289" marR="63289" marT="31650" marB="316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>
                          <a:effectLst/>
                        </a:rPr>
                        <a:t>Not indicated</a:t>
                      </a:r>
                    </a:p>
                  </a:txBody>
                  <a:tcPr marL="63289" marR="63289" marT="31650" marB="316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>
                          <a:effectLst/>
                        </a:rPr>
                        <a:t>Not indicated</a:t>
                      </a:r>
                    </a:p>
                  </a:txBody>
                  <a:tcPr marL="63289" marR="63289" marT="31650" marB="316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</a:rPr>
                        <a:t>If Tg elevated or high clinical suspicion</a:t>
                      </a:r>
                    </a:p>
                  </a:txBody>
                  <a:tcPr marL="63289" marR="63289" marT="31650" marB="316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0110">
                <a:tc>
                  <a:txBody>
                    <a:bodyPr/>
                    <a:lstStyle/>
                    <a:p>
                      <a:pPr fontAlgn="t"/>
                      <a:r>
                        <a:rPr lang="en-US" sz="1400" b="1" dirty="0">
                          <a:effectLst/>
                        </a:rPr>
                        <a:t>FDG-PET</a:t>
                      </a:r>
                      <a:endParaRPr lang="en-US" sz="1400" dirty="0">
                        <a:effectLst/>
                      </a:endParaRPr>
                    </a:p>
                  </a:txBody>
                  <a:tcPr marL="63289" marR="63289" marT="31650" marB="316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>
                          <a:effectLst/>
                        </a:rPr>
                        <a:t>Not indicated</a:t>
                      </a:r>
                    </a:p>
                  </a:txBody>
                  <a:tcPr marL="63289" marR="63289" marT="31650" marB="316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>
                          <a:effectLst/>
                        </a:rPr>
                        <a:t>Not indicated</a:t>
                      </a:r>
                    </a:p>
                  </a:txBody>
                  <a:tcPr marL="63289" marR="63289" marT="31650" marB="316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</a:rPr>
                        <a:t>If Tg &gt;10 ng/mL</a:t>
                      </a:r>
                    </a:p>
                  </a:txBody>
                  <a:tcPr marL="63289" marR="63289" marT="31650" marB="316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005281">
                <a:tc>
                  <a:txBody>
                    <a:bodyPr/>
                    <a:lstStyle/>
                    <a:p>
                      <a:pPr fontAlgn="t"/>
                      <a:r>
                        <a:rPr lang="en-US" sz="1400" b="1" dirty="0">
                          <a:effectLst/>
                        </a:rPr>
                        <a:t>TSH target</a:t>
                      </a:r>
                      <a:endParaRPr lang="en-US" sz="1400" dirty="0">
                        <a:effectLst/>
                      </a:endParaRPr>
                    </a:p>
                  </a:txBody>
                  <a:tcPr marL="63289" marR="63289" marT="31650" marB="316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>
                          <a:effectLst/>
                        </a:rPr>
                        <a:t>0.1 to 0.5 if </a:t>
                      </a:r>
                      <a:r>
                        <a:rPr lang="en-US" sz="1200" dirty="0" err="1">
                          <a:effectLst/>
                        </a:rPr>
                        <a:t>nonstimulated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Tg</a:t>
                      </a:r>
                      <a:r>
                        <a:rPr lang="en-US" sz="1200" dirty="0">
                          <a:effectLst/>
                        </a:rPr>
                        <a:t> detectable</a:t>
                      </a:r>
                    </a:p>
                    <a:p>
                      <a:pPr fontAlgn="t"/>
                      <a:endParaRPr lang="en-US" sz="600" dirty="0">
                        <a:effectLst/>
                      </a:endParaRPr>
                    </a:p>
                    <a:p>
                      <a:pPr fontAlgn="t"/>
                      <a:r>
                        <a:rPr lang="en-US" sz="1200" dirty="0">
                          <a:effectLst/>
                        </a:rPr>
                        <a:t>0.5 to 2.0 </a:t>
                      </a:r>
                      <a:r>
                        <a:rPr lang="en-US" sz="1200" dirty="0" err="1">
                          <a:effectLst/>
                        </a:rPr>
                        <a:t>mU</a:t>
                      </a:r>
                      <a:r>
                        <a:rPr lang="en-US" sz="1200" dirty="0">
                          <a:effectLst/>
                        </a:rPr>
                        <a:t>/L if </a:t>
                      </a:r>
                      <a:r>
                        <a:rPr lang="en-US" sz="1200" dirty="0" err="1">
                          <a:effectLst/>
                        </a:rPr>
                        <a:t>nonstimulated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Tg</a:t>
                      </a:r>
                      <a:r>
                        <a:rPr lang="en-US" sz="1200" dirty="0">
                          <a:effectLst/>
                        </a:rPr>
                        <a:t> undetectable</a:t>
                      </a:r>
                    </a:p>
                  </a:txBody>
                  <a:tcPr marL="63289" marR="63289" marT="31650" marB="316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l-PL" sz="1200" dirty="0">
                          <a:effectLst/>
                        </a:rPr>
                        <a:t>0.1 to 0.5 </a:t>
                      </a:r>
                    </a:p>
                  </a:txBody>
                  <a:tcPr marL="63289" marR="63289" marT="31650" marB="316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>
                          <a:effectLst/>
                        </a:rPr>
                        <a:t>&lt;0.1 </a:t>
                      </a:r>
                    </a:p>
                  </a:txBody>
                  <a:tcPr marL="63289" marR="63289" marT="31650" marB="316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xmlns="" id="{2D9C111F-41EF-599A-327F-9C0A3289ACDD}"/>
              </a:ext>
            </a:extLst>
          </p:cNvPr>
          <p:cNvSpPr txBox="1">
            <a:spLocks/>
          </p:cNvSpPr>
          <p:nvPr/>
        </p:nvSpPr>
        <p:spPr bwMode="auto">
          <a:xfrm>
            <a:off x="-152400" y="685800"/>
            <a:ext cx="9220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Thyroid cancer:</a:t>
            </a:r>
            <a:br>
              <a:rPr lang="en-US" altLang="en-US" sz="4400" b="1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b="1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follow up after 1</a:t>
            </a:r>
            <a:r>
              <a:rPr lang="en-US" altLang="en-US" b="1" baseline="3000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altLang="en-US" b="1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year 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from thyroid surgery </a:t>
            </a:r>
            <a:r>
              <a:rPr lang="en-US" altLang="en-US" sz="4400">
                <a:latin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altLang="en-US" sz="4400">
                <a:latin typeface="Tahoma" panose="020B0604030504040204" pitchFamily="34" charset="0"/>
                <a:cs typeface="Tahoma" panose="020B0604030504040204" pitchFamily="34" charset="0"/>
              </a:rPr>
            </a:br>
            <a:endParaRPr lang="en-US" altLang="en-US" sz="44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xmlns="" id="{C7A9CD20-4E01-FD7D-DA75-499DF0E40A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0644332"/>
              </p:ext>
            </p:extLst>
          </p:nvPr>
        </p:nvGraphicFramePr>
        <p:xfrm>
          <a:off x="228599" y="1828800"/>
          <a:ext cx="8686802" cy="4429125"/>
        </p:xfrm>
        <a:graphic>
          <a:graphicData uri="http://schemas.openxmlformats.org/drawingml/2006/table">
            <a:tbl>
              <a:tblPr/>
              <a:tblGrid>
                <a:gridCol w="21336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720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490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9466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3735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5179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600" b="1" dirty="0">
                          <a:effectLst/>
                        </a:rPr>
                        <a:t/>
                      </a:r>
                      <a:br>
                        <a:rPr lang="en-US" sz="600" b="1" dirty="0">
                          <a:effectLst/>
                        </a:rPr>
                      </a:br>
                      <a:r>
                        <a:rPr lang="en-US" sz="600" b="1" dirty="0" smtClean="0">
                          <a:effectLst/>
                        </a:rPr>
                        <a:t>                                               </a:t>
                      </a:r>
                      <a:r>
                        <a:rPr lang="en-US" sz="2600" b="1" dirty="0" smtClean="0">
                          <a:effectLst/>
                        </a:rPr>
                        <a:t>Response </a:t>
                      </a:r>
                      <a:r>
                        <a:rPr lang="en-US" sz="2600" b="1" dirty="0">
                          <a:effectLst/>
                        </a:rPr>
                        <a:t>to therapy</a:t>
                      </a:r>
                    </a:p>
                  </a:txBody>
                  <a:tcPr marL="62801" marR="62801" marT="32711" marB="31403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2806" marR="62806" marT="31403" marB="31403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2261">
                <a:tc>
                  <a:txBody>
                    <a:bodyPr/>
                    <a:lstStyle/>
                    <a:p>
                      <a:pPr algn="ctr" fontAlgn="ctr"/>
                      <a:endParaRPr lang="en-US" sz="1200" b="1" dirty="0">
                        <a:effectLst/>
                      </a:endParaRPr>
                    </a:p>
                  </a:txBody>
                  <a:tcPr marL="62801" marR="62801" marT="32711" marB="32711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dirty="0">
                          <a:effectLst/>
                        </a:rPr>
                        <a:t>Excellent</a:t>
                      </a:r>
                    </a:p>
                  </a:txBody>
                  <a:tcPr marL="62801" marR="62801" marT="32711" marB="32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dirty="0">
                          <a:effectLst/>
                        </a:rPr>
                        <a:t>Biochemical </a:t>
                      </a:r>
                    </a:p>
                    <a:p>
                      <a:pPr algn="ctr" fontAlgn="ctr"/>
                      <a:r>
                        <a:rPr lang="en-US" sz="1200" b="1" dirty="0">
                          <a:effectLst/>
                        </a:rPr>
                        <a:t>incomplete</a:t>
                      </a:r>
                    </a:p>
                  </a:txBody>
                  <a:tcPr marL="62801" marR="62801" marT="32711" marB="32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dirty="0">
                          <a:effectLst/>
                        </a:rPr>
                        <a:t>Structural </a:t>
                      </a:r>
                    </a:p>
                    <a:p>
                      <a:pPr algn="ctr" fontAlgn="ctr"/>
                      <a:r>
                        <a:rPr lang="en-US" sz="1200" b="1" dirty="0">
                          <a:effectLst/>
                        </a:rPr>
                        <a:t>incomplete</a:t>
                      </a:r>
                    </a:p>
                  </a:txBody>
                  <a:tcPr marL="62801" marR="62801" marT="32711" marB="32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dirty="0">
                          <a:effectLst/>
                        </a:rPr>
                        <a:t>Indeterminate</a:t>
                      </a:r>
                    </a:p>
                  </a:txBody>
                  <a:tcPr marL="62801" marR="62801" marT="32711" marB="32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1225">
                <a:tc>
                  <a:txBody>
                    <a:bodyPr/>
                    <a:lstStyle/>
                    <a:p>
                      <a:pPr fontAlgn="t"/>
                      <a:r>
                        <a:rPr lang="en-US" sz="1200" b="1">
                          <a:effectLst/>
                        </a:rPr>
                        <a:t>Nonstimulated Tg</a:t>
                      </a:r>
                      <a:endParaRPr lang="en-US" sz="1200">
                        <a:effectLst/>
                      </a:endParaRPr>
                    </a:p>
                  </a:txBody>
                  <a:tcPr marL="62801" marR="62801" marT="31403" marB="314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</a:rPr>
                        <a:t>Every 1-2 years</a:t>
                      </a:r>
                    </a:p>
                  </a:txBody>
                  <a:tcPr marL="62801" marR="62801" marT="31403" marB="314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</a:rPr>
                        <a:t>Every 6 months</a:t>
                      </a:r>
                    </a:p>
                  </a:txBody>
                  <a:tcPr marL="62801" marR="62801" marT="31403" marB="314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</a:rPr>
                        <a:t>Every 6 months</a:t>
                      </a:r>
                    </a:p>
                  </a:txBody>
                  <a:tcPr marL="62801" marR="62801" marT="31403" marB="314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</a:rPr>
                        <a:t>Every 6-12 months</a:t>
                      </a:r>
                    </a:p>
                  </a:txBody>
                  <a:tcPr marL="62801" marR="62801" marT="31403" marB="314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88197">
                <a:tc>
                  <a:txBody>
                    <a:bodyPr/>
                    <a:lstStyle/>
                    <a:p>
                      <a:pPr fontAlgn="t"/>
                      <a:r>
                        <a:rPr lang="en-US" sz="1200" b="1" dirty="0">
                          <a:effectLst/>
                        </a:rPr>
                        <a:t>Stimulated </a:t>
                      </a:r>
                      <a:r>
                        <a:rPr lang="en-US" sz="1200" b="1" dirty="0" err="1">
                          <a:effectLst/>
                        </a:rPr>
                        <a:t>Tg</a:t>
                      </a:r>
                      <a:endParaRPr lang="en-US" sz="1200" dirty="0">
                        <a:effectLst/>
                      </a:endParaRPr>
                    </a:p>
                  </a:txBody>
                  <a:tcPr marL="62801" marR="62801" marT="31403" marB="314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</a:rPr>
                        <a:t>Not needed</a:t>
                      </a:r>
                    </a:p>
                  </a:txBody>
                  <a:tcPr marL="62801" marR="62801" marT="31403" marB="314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</a:rPr>
                        <a:t>May be repeated every 2-3 years if needed to establish an excellent response to therapy</a:t>
                      </a:r>
                    </a:p>
                  </a:txBody>
                  <a:tcPr marL="62801" marR="62801" marT="31403" marB="314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</a:rPr>
                        <a:t>Not needed</a:t>
                      </a:r>
                    </a:p>
                  </a:txBody>
                  <a:tcPr marL="62801" marR="62801" marT="31403" marB="314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</a:rPr>
                        <a:t>May be repeated every 2-3 years if needed to establish an excellent response to therapy</a:t>
                      </a:r>
                    </a:p>
                  </a:txBody>
                  <a:tcPr marL="62801" marR="62801" marT="31403" marB="314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0978">
                <a:tc>
                  <a:txBody>
                    <a:bodyPr/>
                    <a:lstStyle/>
                    <a:p>
                      <a:pPr fontAlgn="t"/>
                      <a:r>
                        <a:rPr lang="en-US" sz="1200" b="1">
                          <a:effectLst/>
                        </a:rPr>
                        <a:t>Neck ultrasound</a:t>
                      </a:r>
                      <a:endParaRPr lang="en-US" sz="1200">
                        <a:effectLst/>
                      </a:endParaRPr>
                    </a:p>
                  </a:txBody>
                  <a:tcPr marL="62801" marR="62801" marT="31403" marB="314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</a:rPr>
                        <a:t>Every  3-5 years</a:t>
                      </a:r>
                    </a:p>
                  </a:txBody>
                  <a:tcPr marL="62801" marR="62801" marT="31403" marB="314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</a:rPr>
                        <a:t>Yearly for 5 years</a:t>
                      </a:r>
                    </a:p>
                  </a:txBody>
                  <a:tcPr marL="62801" marR="62801" marT="31403" marB="314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</a:rPr>
                        <a:t>Yearly for 5 years</a:t>
                      </a:r>
                    </a:p>
                  </a:txBody>
                  <a:tcPr marL="62801" marR="62801" marT="31403" marB="314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</a:rPr>
                        <a:t>6-12 months for 5 years</a:t>
                      </a:r>
                    </a:p>
                  </a:txBody>
                  <a:tcPr marL="62801" marR="62801" marT="31403" marB="314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7317">
                <a:tc>
                  <a:txBody>
                    <a:bodyPr/>
                    <a:lstStyle/>
                    <a:p>
                      <a:pPr fontAlgn="t"/>
                      <a:r>
                        <a:rPr lang="en-US" sz="1200" b="1" dirty="0">
                          <a:effectLst/>
                        </a:rPr>
                        <a:t>Diagnostic </a:t>
                      </a:r>
                      <a:r>
                        <a:rPr lang="en-US" sz="1200" b="1" dirty="0" smtClean="0">
                          <a:effectLst/>
                        </a:rPr>
                        <a:t>WBS </a:t>
                      </a:r>
                      <a:r>
                        <a:rPr lang="en-US" sz="1000" b="0" dirty="0" smtClean="0">
                          <a:effectLst/>
                        </a:rPr>
                        <a:t>(whole body scan)</a:t>
                      </a:r>
                      <a:endParaRPr lang="en-US" sz="1000" b="0" dirty="0">
                        <a:effectLst/>
                      </a:endParaRPr>
                    </a:p>
                  </a:txBody>
                  <a:tcPr marL="62801" marR="62801" marT="31403" marB="314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>
                          <a:effectLst/>
                        </a:rPr>
                        <a:t>Not indicated</a:t>
                      </a:r>
                    </a:p>
                  </a:txBody>
                  <a:tcPr marL="62801" marR="62801" marT="31403" marB="314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</a:rPr>
                        <a:t>Not usually done*</a:t>
                      </a:r>
                    </a:p>
                  </a:txBody>
                  <a:tcPr marL="62801" marR="62801" marT="31403" marB="314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</a:rPr>
                        <a:t>To evaluate RAI avidity of structural disease</a:t>
                      </a:r>
                    </a:p>
                  </a:txBody>
                  <a:tcPr marL="62801" marR="62801" marT="31403" marB="314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>
                          <a:effectLst/>
                        </a:rPr>
                        <a:t>Not usually done*</a:t>
                      </a:r>
                    </a:p>
                  </a:txBody>
                  <a:tcPr marL="62801" marR="62801" marT="31403" marB="314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28063">
                <a:tc>
                  <a:txBody>
                    <a:bodyPr/>
                    <a:lstStyle/>
                    <a:p>
                      <a:pPr fontAlgn="t"/>
                      <a:r>
                        <a:rPr lang="en-US" sz="1200" b="1">
                          <a:effectLst/>
                        </a:rPr>
                        <a:t>MRI, CT</a:t>
                      </a:r>
                      <a:endParaRPr lang="en-US" sz="1200">
                        <a:effectLst/>
                      </a:endParaRPr>
                    </a:p>
                  </a:txBody>
                  <a:tcPr marL="62801" marR="62801" marT="31403" marB="314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>
                          <a:effectLst/>
                        </a:rPr>
                        <a:t>Not indicated</a:t>
                      </a:r>
                    </a:p>
                  </a:txBody>
                  <a:tcPr marL="62801" marR="62801" marT="31403" marB="314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</a:rPr>
                        <a:t>Not indicated*</a:t>
                      </a:r>
                    </a:p>
                  </a:txBody>
                  <a:tcPr marL="62801" marR="62801" marT="31403" marB="314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</a:rPr>
                        <a:t>Every 6- 12 month depending on rate of progression</a:t>
                      </a:r>
                    </a:p>
                  </a:txBody>
                  <a:tcPr marL="62801" marR="62801" marT="31403" marB="314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>
                          <a:effectLst/>
                        </a:rPr>
                        <a:t>Not indicated*</a:t>
                      </a:r>
                    </a:p>
                  </a:txBody>
                  <a:tcPr marL="62801" marR="62801" marT="31403" marB="314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28063">
                <a:tc>
                  <a:txBody>
                    <a:bodyPr/>
                    <a:lstStyle/>
                    <a:p>
                      <a:pPr fontAlgn="t"/>
                      <a:r>
                        <a:rPr lang="en-US" sz="1200" b="1">
                          <a:effectLst/>
                        </a:rPr>
                        <a:t>FDG-PET</a:t>
                      </a:r>
                      <a:endParaRPr lang="en-US" sz="1200">
                        <a:effectLst/>
                      </a:endParaRPr>
                    </a:p>
                  </a:txBody>
                  <a:tcPr marL="62801" marR="62801" marT="31403" marB="314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>
                          <a:effectLst/>
                        </a:rPr>
                        <a:t>Not indicated</a:t>
                      </a:r>
                    </a:p>
                  </a:txBody>
                  <a:tcPr marL="62801" marR="62801" marT="31403" marB="314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</a:rPr>
                        <a:t>Not indicated*</a:t>
                      </a:r>
                    </a:p>
                  </a:txBody>
                  <a:tcPr marL="62801" marR="62801" marT="31403" marB="314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</a:rPr>
                        <a:t>To identify additional sites of disease and for prognostic purposes</a:t>
                      </a:r>
                    </a:p>
                  </a:txBody>
                  <a:tcPr marL="62801" marR="62801" marT="31403" marB="314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</a:rPr>
                        <a:t>Not indicated*</a:t>
                      </a:r>
                    </a:p>
                  </a:txBody>
                  <a:tcPr marL="62801" marR="62801" marT="31403" marB="314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1225">
                <a:tc>
                  <a:txBody>
                    <a:bodyPr/>
                    <a:lstStyle/>
                    <a:p>
                      <a:pPr fontAlgn="t"/>
                      <a:r>
                        <a:rPr lang="en-US" sz="1200" b="1" dirty="0">
                          <a:effectLst/>
                        </a:rPr>
                        <a:t>TSH target</a:t>
                      </a:r>
                      <a:endParaRPr lang="en-US" sz="1200" dirty="0">
                        <a:effectLst/>
                      </a:endParaRPr>
                    </a:p>
                  </a:txBody>
                  <a:tcPr marL="62801" marR="62801" marT="31403" marB="314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00" dirty="0">
                          <a:effectLst/>
                        </a:rPr>
                        <a:t>0.5 to 2 </a:t>
                      </a:r>
                    </a:p>
                  </a:txBody>
                  <a:tcPr marL="62801" marR="62801" marT="31403" marB="314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00" dirty="0">
                          <a:effectLst/>
                        </a:rPr>
                        <a:t>0.1 to 0.5 </a:t>
                      </a:r>
                    </a:p>
                  </a:txBody>
                  <a:tcPr marL="62801" marR="62801" marT="31403" marB="314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</a:rPr>
                        <a:t>&lt;0.1 </a:t>
                      </a:r>
                    </a:p>
                  </a:txBody>
                  <a:tcPr marL="62801" marR="62801" marT="31403" marB="314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00" dirty="0">
                          <a:effectLst/>
                        </a:rPr>
                        <a:t>0.1 to 0.5 </a:t>
                      </a:r>
                    </a:p>
                  </a:txBody>
                  <a:tcPr marL="62801" marR="62801" marT="31403" marB="314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26688" name="TextBox 6">
            <a:extLst>
              <a:ext uri="{FF2B5EF4-FFF2-40B4-BE49-F238E27FC236}">
                <a16:creationId xmlns:a16="http://schemas.microsoft.com/office/drawing/2014/main" xmlns="" id="{A5C4121D-EE4A-798F-0EA5-4201F4000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324600"/>
            <a:ext cx="533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000">
                <a:solidFill>
                  <a:srgbClr val="232323"/>
                </a:solidFill>
                <a:latin typeface="Noto Sans" panose="020B0502040504020204" pitchFamily="34" charset="0"/>
              </a:rPr>
              <a:t>* Consider if nonstimulated Tg is greater than 10 ng/mL or Tg is rising</a:t>
            </a:r>
            <a:endParaRPr lang="en-US" altLang="en-US"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2540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>
            <a:extLst>
              <a:ext uri="{FF2B5EF4-FFF2-40B4-BE49-F238E27FC236}">
                <a16:creationId xmlns:a16="http://schemas.microsoft.com/office/drawing/2014/main" xmlns="" id="{CB2C9B73-199E-5754-DB00-CFCF65457C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63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Thyroid cancer</a:t>
            </a:r>
            <a:endParaRPr lang="en-US" altLang="en-US" sz="6300" b="1" dirty="0">
              <a:solidFill>
                <a:srgbClr val="FFFF66"/>
              </a:solidFill>
              <a:latin typeface="Verdana" pitchFamily="34" charset="0"/>
            </a:endParaRPr>
          </a:p>
        </p:txBody>
      </p:sp>
      <p:sp>
        <p:nvSpPr>
          <p:cNvPr id="238595" name="Rectangle 3">
            <a:extLst>
              <a:ext uri="{FF2B5EF4-FFF2-40B4-BE49-F238E27FC236}">
                <a16:creationId xmlns:a16="http://schemas.microsoft.com/office/drawing/2014/main" xmlns="" id="{63FAA0C7-48A7-363B-42E8-16074E81F4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0825" y="1865313"/>
            <a:ext cx="8642350" cy="4535487"/>
          </a:xfrm>
        </p:spPr>
        <p:txBody>
          <a:bodyPr/>
          <a:lstStyle/>
          <a:p>
            <a:pPr marL="0" indent="0"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Papillary thyroid cancer (PTC): 85 %</a:t>
            </a:r>
          </a:p>
          <a:p>
            <a:pPr marL="0" indent="0"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Follicular thyroid cancer (FTC): 12%</a:t>
            </a:r>
          </a:p>
          <a:p>
            <a:pPr marL="0" indent="0"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Others (3%) such as:</a:t>
            </a:r>
          </a:p>
          <a:p>
            <a:pPr marL="0" indent="0"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Anaplastic cancer </a:t>
            </a:r>
          </a:p>
          <a:p>
            <a:pPr marL="0" indent="0"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Medullary cancer</a:t>
            </a:r>
          </a:p>
          <a:p>
            <a:pPr marL="0" indent="0"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Lymphoma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4" grpId="0"/>
      <p:bldP spid="23859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2540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>
            <a:extLst>
              <a:ext uri="{FF2B5EF4-FFF2-40B4-BE49-F238E27FC236}">
                <a16:creationId xmlns:a16="http://schemas.microsoft.com/office/drawing/2014/main" xmlns="" id="{A5FF4053-90CC-8F46-012A-F26B1CD476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Treatment of thyroid cancer: </a:t>
            </a:r>
            <a:r>
              <a:rPr lang="en-US" altLang="en-US" sz="4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Surgery</a:t>
            </a:r>
            <a:endParaRPr lang="en-US" altLang="en-US" sz="4800" b="1" dirty="0">
              <a:solidFill>
                <a:srgbClr val="FFC000"/>
              </a:solidFill>
              <a:latin typeface="Verdana" pitchFamily="34" charset="0"/>
            </a:endParaRPr>
          </a:p>
        </p:txBody>
      </p:sp>
      <p:sp>
        <p:nvSpPr>
          <p:cNvPr id="4" name="AutoShape 7">
            <a:extLst>
              <a:ext uri="{FF2B5EF4-FFF2-40B4-BE49-F238E27FC236}">
                <a16:creationId xmlns:a16="http://schemas.microsoft.com/office/drawing/2014/main" xmlns="" id="{61093801-B143-D889-B7CE-83C8352B0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910013"/>
            <a:ext cx="2362200" cy="857250"/>
          </a:xfrm>
          <a:prstGeom prst="roundRect">
            <a:avLst>
              <a:gd name="adj" fmla="val 17292"/>
            </a:avLst>
          </a:prstGeom>
          <a:noFill/>
          <a:ln w="28575">
            <a:solidFill>
              <a:srgbClr val="FFFF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50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Observation 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50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or lobectomy</a:t>
            </a:r>
          </a:p>
        </p:txBody>
      </p:sp>
      <p:sp>
        <p:nvSpPr>
          <p:cNvPr id="5" name="AutoShape 7">
            <a:extLst>
              <a:ext uri="{FF2B5EF4-FFF2-40B4-BE49-F238E27FC236}">
                <a16:creationId xmlns:a16="http://schemas.microsoft.com/office/drawing/2014/main" xmlns="" id="{43A6110D-3549-804B-B6AF-6A8B74A81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2063" y="2171700"/>
            <a:ext cx="3863975" cy="1143000"/>
          </a:xfrm>
          <a:prstGeom prst="roundRect">
            <a:avLst>
              <a:gd name="adj" fmla="val 17292"/>
            </a:avLst>
          </a:prstGeom>
          <a:noFill/>
          <a:ln w="28575">
            <a:solidFill>
              <a:srgbClr val="FFFFCC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en-GB" sz="2400" kern="0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Tumor</a:t>
            </a:r>
            <a:r>
              <a:rPr lang="en-GB" sz="2400" kern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1-4 cm, 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no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</a:rPr>
              <a:t>extrathyroid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 extension,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no LN metastasis</a:t>
            </a:r>
            <a:r>
              <a:rPr lang="en-GB" sz="2400" kern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altLang="en-US" sz="24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AutoShape 7">
            <a:extLst>
              <a:ext uri="{FF2B5EF4-FFF2-40B4-BE49-F238E27FC236}">
                <a16:creationId xmlns:a16="http://schemas.microsoft.com/office/drawing/2014/main" xmlns="" id="{07E37825-99DF-D932-1C55-05262C8DD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188" y="2217738"/>
            <a:ext cx="4056062" cy="1344612"/>
          </a:xfrm>
          <a:prstGeom prst="roundRect">
            <a:avLst>
              <a:gd name="adj" fmla="val 17292"/>
            </a:avLst>
          </a:prstGeom>
          <a:noFill/>
          <a:ln w="28575">
            <a:solidFill>
              <a:srgbClr val="FFFF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500">
                <a:solidFill>
                  <a:schemeClr val="bg1"/>
                </a:solidFill>
                <a:latin typeface="Arial" panose="020B0604020202020204" pitchFamily="34" charset="0"/>
              </a:rPr>
              <a:t>Tumor &lt;1 cm, unifocal, 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500">
                <a:solidFill>
                  <a:schemeClr val="bg1"/>
                </a:solidFill>
                <a:latin typeface="Arial" panose="020B0604020202020204" pitchFamily="34" charset="0"/>
              </a:rPr>
              <a:t>no extrathyroid extension,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500">
                <a:solidFill>
                  <a:schemeClr val="bg1"/>
                </a:solidFill>
                <a:latin typeface="Arial" panose="020B0604020202020204" pitchFamily="34" charset="0"/>
              </a:rPr>
              <a:t>no LN metastasis</a:t>
            </a:r>
          </a:p>
        </p:txBody>
      </p:sp>
      <p:sp>
        <p:nvSpPr>
          <p:cNvPr id="10" name="AutoShape 7">
            <a:extLst>
              <a:ext uri="{FF2B5EF4-FFF2-40B4-BE49-F238E27FC236}">
                <a16:creationId xmlns:a16="http://schemas.microsoft.com/office/drawing/2014/main" xmlns="" id="{2BDCEF27-DD0C-535F-0D60-243227AB2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9025" y="3732213"/>
            <a:ext cx="4068763" cy="1143000"/>
          </a:xfrm>
          <a:prstGeom prst="roundRect">
            <a:avLst>
              <a:gd name="adj" fmla="val 17292"/>
            </a:avLst>
          </a:prstGeom>
          <a:noFill/>
          <a:ln w="28575">
            <a:solidFill>
              <a:srgbClr val="FFFF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Total thyroidectomy (TT) 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or lobectomy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(TT is preferred)</a:t>
            </a: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xmlns="" id="{04545DB5-1E47-51F2-558D-E4C21CE6E515}"/>
              </a:ext>
            </a:extLst>
          </p:cNvPr>
          <p:cNvSpPr/>
          <p:nvPr/>
        </p:nvSpPr>
        <p:spPr>
          <a:xfrm>
            <a:off x="1828800" y="3562350"/>
            <a:ext cx="381000" cy="347663"/>
          </a:xfrm>
          <a:prstGeom prst="downArrow">
            <a:avLst/>
          </a:prstGeom>
          <a:solidFill>
            <a:srgbClr val="FFFF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xmlns="" id="{E0371095-B09E-F28E-38CA-13DB8DC8E17A}"/>
              </a:ext>
            </a:extLst>
          </p:cNvPr>
          <p:cNvSpPr/>
          <p:nvPr/>
        </p:nvSpPr>
        <p:spPr>
          <a:xfrm>
            <a:off x="6813550" y="3349625"/>
            <a:ext cx="381000" cy="347663"/>
          </a:xfrm>
          <a:prstGeom prst="downArrow">
            <a:avLst/>
          </a:prstGeom>
          <a:solidFill>
            <a:srgbClr val="FFFF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AutoShape 7">
            <a:extLst>
              <a:ext uri="{FF2B5EF4-FFF2-40B4-BE49-F238E27FC236}">
                <a16:creationId xmlns:a16="http://schemas.microsoft.com/office/drawing/2014/main" xmlns="" id="{EC9F1FC0-051A-5D27-64F3-D7C0327DD7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025" y="5126038"/>
            <a:ext cx="3863975" cy="1344612"/>
          </a:xfrm>
          <a:prstGeom prst="roundRect">
            <a:avLst>
              <a:gd name="adj" fmla="val 17292"/>
            </a:avLst>
          </a:prstGeom>
          <a:noFill/>
          <a:ln w="28575">
            <a:solidFill>
              <a:srgbClr val="FFFFCC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en-GB" sz="2400" kern="0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Tumor</a:t>
            </a:r>
            <a:r>
              <a:rPr lang="en-GB" sz="2400" kern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&gt;4 cm, 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</a:rPr>
              <a:t>extrathyroid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 extension,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LN or distant metastasis</a:t>
            </a:r>
            <a:r>
              <a:rPr lang="en-GB" sz="2400" kern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altLang="en-US" sz="24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AutoShape 7">
            <a:extLst>
              <a:ext uri="{FF2B5EF4-FFF2-40B4-BE49-F238E27FC236}">
                <a16:creationId xmlns:a16="http://schemas.microsoft.com/office/drawing/2014/main" xmlns="" id="{A903C634-EDE4-9777-53EC-293C614E6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6600" y="5397500"/>
            <a:ext cx="3373438" cy="803275"/>
          </a:xfrm>
          <a:prstGeom prst="roundRect">
            <a:avLst>
              <a:gd name="adj" fmla="val 17292"/>
            </a:avLst>
          </a:prstGeom>
          <a:noFill/>
          <a:ln w="28575">
            <a:solidFill>
              <a:srgbClr val="FFFFCC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en-US" sz="2400" kern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Total thyroidectomy </a:t>
            </a:r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xmlns="" id="{0E082A82-66E8-E6B9-5819-FE68E971B984}"/>
              </a:ext>
            </a:extLst>
          </p:cNvPr>
          <p:cNvSpPr/>
          <p:nvPr/>
        </p:nvSpPr>
        <p:spPr>
          <a:xfrm rot="16353438">
            <a:off x="4234657" y="5625306"/>
            <a:ext cx="381000" cy="347663"/>
          </a:xfrm>
          <a:prstGeom prst="downArrow">
            <a:avLst/>
          </a:prstGeom>
          <a:solidFill>
            <a:srgbClr val="FFFF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4" grpId="0"/>
      <p:bldP spid="4" grpId="0" animBg="1"/>
      <p:bldP spid="5" grpId="0" animBg="1"/>
      <p:bldP spid="6" grpId="0" animBg="1"/>
      <p:bldP spid="10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2540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>
            <a:extLst>
              <a:ext uri="{FF2B5EF4-FFF2-40B4-BE49-F238E27FC236}">
                <a16:creationId xmlns:a16="http://schemas.microsoft.com/office/drawing/2014/main" xmlns="" id="{E47BE423-BE45-2A26-FCA8-D9E0261DDF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Thyroid cancer: </a:t>
            </a:r>
            <a:br>
              <a:rPr lang="en-US" altLang="en-US" sz="4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en-US" altLang="en-US" sz="4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care after surgery</a:t>
            </a:r>
            <a:endParaRPr lang="en-US" altLang="en-US" sz="4800" b="1" dirty="0">
              <a:solidFill>
                <a:srgbClr val="FFC000"/>
              </a:solidFill>
              <a:latin typeface="Verdana" pitchFamily="34" charset="0"/>
            </a:endParaRPr>
          </a:p>
        </p:txBody>
      </p:sp>
      <p:sp>
        <p:nvSpPr>
          <p:cNvPr id="238595" name="Rectangle 3">
            <a:extLst>
              <a:ext uri="{FF2B5EF4-FFF2-40B4-BE49-F238E27FC236}">
                <a16:creationId xmlns:a16="http://schemas.microsoft.com/office/drawing/2014/main" xmlns="" id="{7C386455-6E12-A4D7-535D-D8A71F6E20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2017713"/>
            <a:ext cx="8816975" cy="4535487"/>
          </a:xfrm>
        </p:spPr>
        <p:txBody>
          <a:bodyPr/>
          <a:lstStyle/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Assess presence of complications: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Hypocalcemia (due to hypoparathyroidism)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Recurrent laryngeal nerve injury 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r>
              <a:rPr 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Thyroxine therapy:</a:t>
            </a:r>
          </a:p>
          <a:p>
            <a:pPr>
              <a:spcBef>
                <a:spcPts val="600"/>
              </a:spcBef>
              <a:defRPr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thyroxine if lobectomy was done</a:t>
            </a:r>
          </a:p>
          <a:p>
            <a:pPr>
              <a:spcBef>
                <a:spcPts val="600"/>
              </a:spcBef>
              <a:defRPr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total thyroidectomy, start thyroxine: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Timing &amp; type (T4 or T3) depend on patient’s risk and likelihood of needing radioactive iodine (RAI) scan and therapy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4" grpId="0"/>
      <p:bldP spid="23859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2540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>
            <a:extLst>
              <a:ext uri="{FF2B5EF4-FFF2-40B4-BE49-F238E27FC236}">
                <a16:creationId xmlns:a16="http://schemas.microsoft.com/office/drawing/2014/main" xmlns="" id="{6F0A6D78-B674-B4AB-273B-3744780EE2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Thyroid cancer: </a:t>
            </a:r>
            <a:br>
              <a:rPr lang="en-US" altLang="en-US" sz="4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en-US" altLang="en-US" sz="4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care after surgery</a:t>
            </a:r>
            <a:endParaRPr lang="en-US" altLang="en-US" sz="4800" b="1" dirty="0">
              <a:solidFill>
                <a:srgbClr val="FFC000"/>
              </a:solidFill>
              <a:latin typeface="Verdana" pitchFamily="34" charset="0"/>
            </a:endParaRPr>
          </a:p>
        </p:txBody>
      </p:sp>
      <p:sp>
        <p:nvSpPr>
          <p:cNvPr id="238595" name="Rectangle 3">
            <a:extLst>
              <a:ext uri="{FF2B5EF4-FFF2-40B4-BE49-F238E27FC236}">
                <a16:creationId xmlns:a16="http://schemas.microsoft.com/office/drawing/2014/main" xmlns="" id="{8ADE127A-E9F6-C4E0-4C43-4ADAEF636E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0825" y="2017713"/>
            <a:ext cx="8816975" cy="4535487"/>
          </a:xfrm>
        </p:spPr>
        <p:txBody>
          <a:bodyPr/>
          <a:lstStyle/>
          <a:p>
            <a:pPr marL="0" indent="0">
              <a:spcBef>
                <a:spcPts val="2400"/>
              </a:spcBef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Thyroxine therapy (after total thyroidectomy):</a:t>
            </a:r>
          </a:p>
          <a:p>
            <a:pPr marL="457200" lvl="1" indent="0">
              <a:spcBef>
                <a:spcPts val="1800"/>
              </a:spcBef>
              <a:buNone/>
            </a:pP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Start immediately after surgery for low- and most</a:t>
            </a:r>
          </a:p>
          <a:p>
            <a:pPr marL="457200" lvl="1" indent="0">
              <a:spcBef>
                <a:spcPts val="1800"/>
              </a:spcBef>
              <a:buNone/>
            </a:pP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intermediate- risk patients who will not need RAI</a:t>
            </a:r>
          </a:p>
          <a:p>
            <a:pPr marL="457200" lvl="1" indent="0">
              <a:spcBef>
                <a:spcPts val="1800"/>
              </a:spcBef>
              <a:buNone/>
            </a:pP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scan or treatment </a:t>
            </a:r>
          </a:p>
          <a:p>
            <a:pPr marL="457200" lvl="1" indent="0">
              <a:spcBef>
                <a:spcPts val="1800"/>
              </a:spcBef>
              <a:buNone/>
            </a:pP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Start immediately for selected intermediate-risk</a:t>
            </a:r>
          </a:p>
          <a:p>
            <a:pPr marL="457200" lvl="1" indent="0">
              <a:spcBef>
                <a:spcPts val="1800"/>
              </a:spcBef>
              <a:buNone/>
            </a:pP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patients in whom radioiodine scanning and ablation</a:t>
            </a:r>
          </a:p>
          <a:p>
            <a:pPr marL="457200" lvl="1" indent="0">
              <a:spcBef>
                <a:spcPts val="1800"/>
              </a:spcBef>
              <a:buNone/>
            </a:pP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will be done using recombinant human TSH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4" grpId="0"/>
      <p:bldP spid="23859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2540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>
            <a:extLst>
              <a:ext uri="{FF2B5EF4-FFF2-40B4-BE49-F238E27FC236}">
                <a16:creationId xmlns:a16="http://schemas.microsoft.com/office/drawing/2014/main" xmlns="" id="{9E7BA663-433E-20C8-E859-3E508E8804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Thyroid cancer: </a:t>
            </a:r>
            <a:br>
              <a:rPr lang="en-US" altLang="en-US" sz="4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en-US" altLang="en-US" sz="4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care after surgery</a:t>
            </a:r>
            <a:endParaRPr lang="en-US" altLang="en-US" sz="4800" b="1" dirty="0">
              <a:solidFill>
                <a:srgbClr val="FFC000"/>
              </a:solidFill>
              <a:latin typeface="Verdana" pitchFamily="34" charset="0"/>
            </a:endParaRPr>
          </a:p>
        </p:txBody>
      </p:sp>
      <p:sp>
        <p:nvSpPr>
          <p:cNvPr id="238595" name="Rectangle 3">
            <a:extLst>
              <a:ext uri="{FF2B5EF4-FFF2-40B4-BE49-F238E27FC236}">
                <a16:creationId xmlns:a16="http://schemas.microsoft.com/office/drawing/2014/main" xmlns="" id="{C79BE47C-2344-F24A-9265-77090FFE7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0824" y="2017713"/>
            <a:ext cx="10112375" cy="4535487"/>
          </a:xfrm>
        </p:spPr>
        <p:txBody>
          <a:bodyPr/>
          <a:lstStyle/>
          <a:p>
            <a:pPr marL="0" indent="0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Thyroxine therapy (after total thyroidectomy):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en-US" alt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For high-risk patients in whom RAI scan and 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en-US" alt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therapy will be done using thyroid hormone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en-US" alt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withdrawal (high-risk patients), short-term thyroid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en-US" alt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hormone replacement can be initiated postoperatively 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en-US" alt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with T3 (25 mcg two to three times daily</a:t>
            </a:r>
          </a:p>
          <a:p>
            <a:pPr lvl="1">
              <a:spcBef>
                <a:spcPts val="1200"/>
              </a:spcBef>
            </a:pPr>
            <a:r>
              <a:rPr lang="en-US" alt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two to three weeks, T3 is discontinued &amp; imaging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en-US" alt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is performed once the TSH is &gt; 25 to 30</a:t>
            </a:r>
            <a:endParaRPr lang="en-US" altLang="en-US" b="1" dirty="0">
              <a:solidFill>
                <a:srgbClr val="FFFF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4" grpId="0"/>
      <p:bldP spid="23859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2540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>
            <a:extLst>
              <a:ext uri="{FF2B5EF4-FFF2-40B4-BE49-F238E27FC236}">
                <a16:creationId xmlns:a16="http://schemas.microsoft.com/office/drawing/2014/main" xmlns="" id="{7682821C-B519-2D08-2355-173A032F97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Thyroid cancer:</a:t>
            </a:r>
            <a:br>
              <a:rPr lang="en-US" alt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en-US" altLang="en-US" sz="4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surgical pathology report</a:t>
            </a:r>
            <a:endParaRPr lang="en-US" altLang="en-US" sz="4200" b="1" dirty="0">
              <a:solidFill>
                <a:srgbClr val="FFC000"/>
              </a:solidFill>
              <a:latin typeface="Verdana" pitchFamily="34" charset="0"/>
            </a:endParaRPr>
          </a:p>
        </p:txBody>
      </p:sp>
      <p:sp>
        <p:nvSpPr>
          <p:cNvPr id="238595" name="Rectangle 3">
            <a:extLst>
              <a:ext uri="{FF2B5EF4-FFF2-40B4-BE49-F238E27FC236}">
                <a16:creationId xmlns:a16="http://schemas.microsoft.com/office/drawing/2014/main" xmlns="" id="{059316C8-AB2C-FFA5-3F73-D91168E3F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" y="1820863"/>
            <a:ext cx="9959975" cy="4535487"/>
          </a:xfrm>
        </p:spPr>
        <p:txBody>
          <a:bodyPr/>
          <a:lstStyle/>
          <a:p>
            <a:pPr>
              <a:spcBef>
                <a:spcPts val="200"/>
              </a:spcBef>
              <a:defRPr/>
            </a:pP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 of tumor (papillary, follicular,…)</a:t>
            </a:r>
          </a:p>
          <a:p>
            <a:pPr>
              <a:spcBef>
                <a:spcPts val="200"/>
              </a:spcBef>
              <a:defRPr/>
            </a:pP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Tumor variant:</a:t>
            </a:r>
          </a:p>
          <a:p>
            <a:pPr marL="0" indent="0">
              <a:spcBef>
                <a:spcPts val="200"/>
              </a:spcBef>
              <a:buFont typeface="Arial" panose="020B0604020202020204" pitchFamily="34" charset="0"/>
              <a:buNone/>
              <a:defRPr/>
            </a:pPr>
            <a:r>
              <a:rPr lang="en-US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altLang="en-US" sz="2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cell, columnar cell, hobnail variants of PTC, widely </a:t>
            </a:r>
          </a:p>
          <a:p>
            <a:pPr marL="0" indent="0">
              <a:spcBef>
                <a:spcPts val="200"/>
              </a:spcBef>
              <a:buFont typeface="Arial" panose="020B0604020202020204" pitchFamily="34" charset="0"/>
              <a:buNone/>
              <a:defRPr/>
            </a:pP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invasive FTC, poorly differentiated = </a:t>
            </a:r>
            <a:r>
              <a:rPr lang="en-US" sz="25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Unfavorable</a:t>
            </a:r>
          </a:p>
          <a:p>
            <a:pPr marL="0" indent="0">
              <a:spcBef>
                <a:spcPts val="200"/>
              </a:spcBef>
              <a:buFont typeface="Arial" panose="020B0604020202020204" pitchFamily="34" charset="0"/>
              <a:buNone/>
              <a:defRPr/>
            </a:pPr>
            <a:r>
              <a:rPr lang="en-US" altLang="en-US" sz="2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- </a:t>
            </a:r>
            <a:r>
              <a:rPr lang="en-US" alt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ncapsulated follicular variant of PTC without invasion, </a:t>
            </a:r>
          </a:p>
          <a:p>
            <a:pPr marL="0" indent="0">
              <a:spcBef>
                <a:spcPts val="200"/>
              </a:spcBef>
              <a:buFont typeface="Arial" panose="020B0604020202020204" pitchFamily="34" charset="0"/>
              <a:buNone/>
              <a:defRPr/>
            </a:pP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minimally invasive FTC = </a:t>
            </a:r>
            <a:r>
              <a:rPr lang="en-US" sz="25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Favorable</a:t>
            </a:r>
            <a:endParaRPr lang="en-US" altLang="en-US" sz="25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00"/>
              </a:spcBef>
              <a:defRPr/>
            </a:pP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Size of tumor. Single or multiple (how many?)</a:t>
            </a:r>
          </a:p>
          <a:p>
            <a:pPr>
              <a:spcBef>
                <a:spcPts val="200"/>
              </a:spcBef>
              <a:defRPr/>
            </a:pP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lymph nodes examined &amp; number involved</a:t>
            </a:r>
          </a:p>
          <a:p>
            <a:pPr>
              <a:spcBef>
                <a:spcPts val="200"/>
              </a:spcBef>
              <a:defRPr/>
            </a:pPr>
            <a:r>
              <a:rPr 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Size of the largest metastatic focus to the lymph node</a:t>
            </a:r>
          </a:p>
          <a:p>
            <a:pPr>
              <a:spcBef>
                <a:spcPts val="200"/>
              </a:spcBef>
              <a:defRPr/>
            </a:pPr>
            <a:r>
              <a:rPr 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Presence or absence of </a:t>
            </a:r>
            <a:r>
              <a:rPr lang="en-US" sz="27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extranodal</a:t>
            </a:r>
            <a:r>
              <a:rPr 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extension</a:t>
            </a:r>
            <a:endParaRPr lang="en-US" altLang="en-US" sz="2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Vascular invasion &amp; number of invaded vessels 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4" grpId="0"/>
      <p:bldP spid="23859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2540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>
            <a:extLst>
              <a:ext uri="{FF2B5EF4-FFF2-40B4-BE49-F238E27FC236}">
                <a16:creationId xmlns:a16="http://schemas.microsoft.com/office/drawing/2014/main" xmlns="" id="{6292164F-27DA-40A9-BB49-95048ED678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914400"/>
            <a:ext cx="841375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Risk stratification of differentiated thyroid cancer</a:t>
            </a:r>
            <a:br>
              <a:rPr lang="en-US" altLang="en-US" sz="40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en-US" altLang="en-US" sz="40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/>
            </a:r>
            <a:br>
              <a:rPr lang="en-US" altLang="en-US" sz="40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endParaRPr lang="en-US" altLang="en-US" sz="4000" b="1" dirty="0">
              <a:solidFill>
                <a:srgbClr val="FFFF66"/>
              </a:solidFill>
              <a:latin typeface="Verdana" pitchFamily="34" charset="0"/>
            </a:endParaRPr>
          </a:p>
        </p:txBody>
      </p:sp>
      <p:sp>
        <p:nvSpPr>
          <p:cNvPr id="238595" name="Rectangle 3">
            <a:extLst>
              <a:ext uri="{FF2B5EF4-FFF2-40B4-BE49-F238E27FC236}">
                <a16:creationId xmlns:a16="http://schemas.microsoft.com/office/drawing/2014/main" xmlns="" id="{AF331269-22A4-6B41-D55D-DF8045244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236004" y="1828800"/>
            <a:ext cx="10210800" cy="4648200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A) Low risk: 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alt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 Papillary thyroid cancer with all the following: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         </a:t>
            </a: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- </a:t>
            </a: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local or distant metastases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- All macroscopic tumor has been resected 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- No invasion of loco-regional tissues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- No vascular invasion 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-  </a:t>
            </a: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 5 lymph nodes metastasis (size &lt; 0.2 cm)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   </a:t>
            </a:r>
            <a:r>
              <a:rPr lang="en-US" alt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 </a:t>
            </a:r>
            <a:r>
              <a:rPr lang="en-US" alt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Intrathyroidal, encapsulated follicular variant of PTC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 </a:t>
            </a:r>
            <a:r>
              <a:rPr lang="en-US" alt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Intrathyroidal, well differentiated FTC with capsular    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invasion and no or minimal </a:t>
            </a:r>
            <a:r>
              <a:rPr lang="en-US" alt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(&lt;4 foci) vascular invasion</a:t>
            </a:r>
            <a:endParaRPr lang="en-US" alt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    </a:t>
            </a:r>
            <a:r>
              <a:rPr lang="en-US" alt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Intrathyroidal, papillary microcarcinoma, unifocal or multifocal</a:t>
            </a:r>
          </a:p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7B22139-6B5D-8977-1973-E5A639B7B19B}"/>
              </a:ext>
            </a:extLst>
          </p:cNvPr>
          <p:cNvSpPr txBox="1"/>
          <p:nvPr/>
        </p:nvSpPr>
        <p:spPr>
          <a:xfrm>
            <a:off x="76200" y="6519863"/>
            <a:ext cx="5867400" cy="292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300" dirty="0">
                <a:solidFill>
                  <a:srgbClr val="FFFFCC"/>
                </a:solidFill>
                <a:latin typeface="+mj-lt"/>
              </a:rPr>
              <a:t>American Thyroid Association. Thyroid 2016; 26:1.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4" grpId="0"/>
      <p:bldP spid="238595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13847</TotalTime>
  <Words>1427</Words>
  <Application>Microsoft Office PowerPoint</Application>
  <PresentationFormat>On-screen Show (4:3)</PresentationFormat>
  <Paragraphs>300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Management of  thyroid cancer</vt:lpstr>
      <vt:lpstr>Case presentation</vt:lpstr>
      <vt:lpstr>Thyroid cancer</vt:lpstr>
      <vt:lpstr>Treatment of thyroid cancer: Surgery</vt:lpstr>
      <vt:lpstr>Thyroid cancer:  care after surgery</vt:lpstr>
      <vt:lpstr>Thyroid cancer:  care after surgery</vt:lpstr>
      <vt:lpstr>Thyroid cancer:  care after surgery</vt:lpstr>
      <vt:lpstr>Thyroid cancer: surgical pathology report</vt:lpstr>
      <vt:lpstr>Risk stratification of differentiated thyroid cancer  </vt:lpstr>
      <vt:lpstr>Risk stratification of differentiated thyroid cancer  </vt:lpstr>
      <vt:lpstr>Risk stratification of differentiated thyroid cancer  </vt:lpstr>
      <vt:lpstr>Follow up of  thyroid cancer</vt:lpstr>
      <vt:lpstr>Follow up markers for thyroid cancer</vt:lpstr>
      <vt:lpstr>Management of low-risk thyroid cancer </vt:lpstr>
      <vt:lpstr>Management of low-risk thyroid cancer </vt:lpstr>
      <vt:lpstr>Management of intermediate-risk thyroid cancer </vt:lpstr>
      <vt:lpstr>Management of high-risk thyroid cancer </vt:lpstr>
      <vt:lpstr>Thyroid cancer: need for radioiodine therapy </vt:lpstr>
      <vt:lpstr>Thyroid cancer: need for radioiodine therapy </vt:lpstr>
      <vt:lpstr>Thyroid cancer: follow up for recurrence </vt:lpstr>
      <vt:lpstr>Assessing response to therapy </vt:lpstr>
      <vt:lpstr>PowerPoint Presentation</vt:lpstr>
      <vt:lpstr>Thyroid cancer: follow up for recurrence </vt:lpstr>
      <vt:lpstr>Thyroid cancer: follow up till 1 year after thyroid surgery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Eledrisi</dc:creator>
  <cp:lastModifiedBy>Eledrisi</cp:lastModifiedBy>
  <cp:revision>1085</cp:revision>
  <dcterms:created xsi:type="dcterms:W3CDTF">2012-11-11T18:18:07Z</dcterms:created>
  <dcterms:modified xsi:type="dcterms:W3CDTF">2024-04-26T06:07:30Z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73f5887-035d-4765-8d10-97aaac8deb4a_Enabled">
    <vt:lpwstr>true</vt:lpwstr>
  </property>
  <property fmtid="{D5CDD505-2E9C-101B-9397-08002B2CF9AE}" pid="3" name="MSIP_Label_573f5887-035d-4765-8d10-97aaac8deb4a_SetDate">
    <vt:lpwstr>2021-03-31T06:47:29Z</vt:lpwstr>
  </property>
  <property fmtid="{D5CDD505-2E9C-101B-9397-08002B2CF9AE}" pid="4" name="MSIP_Label_573f5887-035d-4765-8d10-97aaac8deb4a_Method">
    <vt:lpwstr>Standard</vt:lpwstr>
  </property>
  <property fmtid="{D5CDD505-2E9C-101B-9397-08002B2CF9AE}" pid="5" name="MSIP_Label_573f5887-035d-4765-8d10-97aaac8deb4a_Name">
    <vt:lpwstr>Public</vt:lpwstr>
  </property>
  <property fmtid="{D5CDD505-2E9C-101B-9397-08002B2CF9AE}" pid="6" name="MSIP_Label_573f5887-035d-4765-8d10-97aaac8deb4a_SiteId">
    <vt:lpwstr>f08ae827-76a0-4eda-8325-df208f3835ab</vt:lpwstr>
  </property>
  <property fmtid="{D5CDD505-2E9C-101B-9397-08002B2CF9AE}" pid="7" name="MSIP_Label_573f5887-035d-4765-8d10-97aaac8deb4a_ActionId">
    <vt:lpwstr>b128ce80-26ca-4859-971b-077551aec33a</vt:lpwstr>
  </property>
  <property fmtid="{D5CDD505-2E9C-101B-9397-08002B2CF9AE}" pid="8" name="MSIP_Label_573f5887-035d-4765-8d10-97aaac8deb4a_ContentBits">
    <vt:lpwstr>0</vt:lpwstr>
  </property>
</Properties>
</file>